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0" r:id="rId2"/>
    <p:sldMasterId id="2147483680" r:id="rId3"/>
    <p:sldMasterId id="2147483722" r:id="rId4"/>
  </p:sldMasterIdLst>
  <p:notesMasterIdLst>
    <p:notesMasterId r:id="rId12"/>
  </p:notesMasterIdLst>
  <p:sldIdLst>
    <p:sldId id="291" r:id="rId5"/>
    <p:sldId id="259" r:id="rId6"/>
    <p:sldId id="292" r:id="rId7"/>
    <p:sldId id="293" r:id="rId8"/>
    <p:sldId id="294" r:id="rId9"/>
    <p:sldId id="295" r:id="rId10"/>
    <p:sldId id="296" r:id="rId11"/>
  </p:sldIdLst>
  <p:sldSz cx="12188825" cy="6858000"/>
  <p:notesSz cx="6858000" cy="9144000"/>
  <p:defaultTextStyle>
    <a:defPPr>
      <a:defRPr lang="en-US"/>
    </a:defPPr>
    <a:lvl1pPr marL="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A65"/>
    <a:srgbClr val="FFFFFF"/>
    <a:srgbClr val="F5F5F5"/>
    <a:srgbClr val="F2FBFF"/>
    <a:srgbClr val="5F5F5F"/>
    <a:srgbClr val="9FD2FF"/>
    <a:srgbClr val="CBD42C"/>
    <a:srgbClr val="C1CA2D"/>
    <a:srgbClr val="A4A4A4"/>
    <a:srgbClr val="767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CEE535-B24F-4EEC-B1F2-E21C9B99E45F}" v="2" dt="2023-05-15T19:09:19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02" d="100"/>
          <a:sy n="102" d="100"/>
        </p:scale>
        <p:origin x="1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dyl Mounce" userId="QVx6oWUkKdkN3U7cGjDi8BeG2eK3el/Td0VCk5t6Crs=" providerId="None" clId="Web-{7ACEE535-B24F-4EEC-B1F2-E21C9B99E45F}"/>
    <pc:docChg chg="modSld">
      <pc:chgData name="Kendyl Mounce" userId="QVx6oWUkKdkN3U7cGjDi8BeG2eK3el/Td0VCk5t6Crs=" providerId="None" clId="Web-{7ACEE535-B24F-4EEC-B1F2-E21C9B99E45F}" dt="2023-05-15T19:09:18.287" v="0"/>
      <pc:docMkLst>
        <pc:docMk/>
      </pc:docMkLst>
      <pc:sldChg chg="modSp">
        <pc:chgData name="Kendyl Mounce" userId="QVx6oWUkKdkN3U7cGjDi8BeG2eK3el/Td0VCk5t6Crs=" providerId="None" clId="Web-{7ACEE535-B24F-4EEC-B1F2-E21C9B99E45F}" dt="2023-05-15T19:09:18.287" v="0"/>
        <pc:sldMkLst>
          <pc:docMk/>
          <pc:sldMk cId="2027353930" sldId="293"/>
        </pc:sldMkLst>
        <pc:picChg chg="mod">
          <ac:chgData name="Kendyl Mounce" userId="QVx6oWUkKdkN3U7cGjDi8BeG2eK3el/Td0VCk5t6Crs=" providerId="None" clId="Web-{7ACEE535-B24F-4EEC-B1F2-E21C9B99E45F}" dt="2023-05-15T19:09:18.287" v="0"/>
          <ac:picMkLst>
            <pc:docMk/>
            <pc:sldMk cId="2027353930" sldId="293"/>
            <ac:picMk id="8" creationId="{67E5CC55-9F8E-96E4-4B22-66668701799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DF46F-4E79-3246-9883-ECF431E60894}" type="datetimeFigureOut">
              <a:rPr lang="en-US" smtClean="0"/>
              <a:t>5/15/23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DF728-0B24-1047-8501-3A75F0913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4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F4FB7-EEDA-B8FA-BF76-8C1692288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DA6DD-9C4E-0536-E429-5EB02616B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5EE83-8610-EB24-F4E3-8F28D355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– DO NOT DUPLICATE OR DISTRIBUTE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9976B-A7BC-1DE1-A524-DA59C0867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CEBEA7-6893-614E-B9FE-746B0B2365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33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F2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63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F4FB7-EEDA-B8FA-BF76-8C1692288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DA6DD-9C4E-0536-E429-5EB02616B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5EE83-8610-EB24-F4E3-8F28D355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– DO NOT DUPLICATE OR DISTRIBUTE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9976B-A7BC-1DE1-A524-DA59C0867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CEBEA7-6893-614E-B9FE-746B0B2365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29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9DD1B-D2A9-E93F-9C98-0D9789B5B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BE190-099C-E392-A6E1-AEC827776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4C56-3149-6446-8340-99C51D4A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3B980-8B59-DDBD-BC35-883B77D2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92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51F3-0394-98A1-B2E5-C94C0F9C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3BB61-8E7E-2DAF-F139-151241EC0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AFF7-B4F0-3830-9DA6-7EE3E7A6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29177-9E73-9EA9-33A0-B28F29A3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05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4C5D-04B4-432A-C766-1DC06442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0D2B8-DF02-2D52-2E52-A6C8DB656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C973B-ADEF-6985-4DC8-D158881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3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24494-CB60-2A96-193C-3FDDDE39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E1572-80CD-C128-1C38-FC8B98C8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8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8F6F-CCC9-4601-C811-0D2FA86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6E11-26BB-A719-489A-DB51CD7B4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F90A9-0DF5-7FD9-532B-EE1D64EDF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996708-F371-4802-50FF-F0CE2607E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E8F780-E17F-2F2C-CF12-F90B141F8A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90121-080C-BB4F-6DAA-5BEE9A37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23EDF3-2E49-65C2-44DA-D4A51F22F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9C823-1D39-D7A6-006E-B634ECF0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143F9-F93B-F6A9-1CD4-365F404F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1761B-A514-64CF-EDAC-C23281DF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12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51084-5E15-8687-7C4A-F02AF721A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CAA2E-2CED-D65D-FB29-CE519B5E0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92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AA907-96D2-E1CF-C2A2-74B99A98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72ACA-35D8-B223-0620-6D32283A0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9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2E0C7-F0C4-CCB3-CDA1-AD94FC110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758A3-3EF9-E60D-679B-CCA4ED106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564B9-F59E-3792-FEB0-D6B06685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01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3B03-D338-4965-8E40-BFDE255F9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33804E-E848-BC1F-6697-126A2CA63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9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C427A-A467-D7D8-1570-A3E9C1318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C6509-01C4-1C0D-BA69-F1968396D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CD47E-864D-C9A7-7A1F-4FFD27B6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5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9DD1B-D2A9-E93F-9C98-0D9789B5B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BE190-099C-E392-A6E1-AEC827776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4C56-3149-6446-8340-99C51D4A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3B980-8B59-DDBD-BC35-883B77D2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13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405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3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46234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303355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90403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09023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512032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79808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080239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8287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51F3-0394-98A1-B2E5-C94C0F9C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3BB61-8E7E-2DAF-F139-151241EC0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AFF7-B4F0-3830-9DA6-7EE3E7A6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29177-9E73-9EA9-33A0-B28F29A3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204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01434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64074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5839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F2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1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4C5D-04B4-432A-C766-1DC06442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0D2B8-DF02-2D52-2E52-A6C8DB656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C973B-ADEF-6985-4DC8-D158881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3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24494-CB60-2A96-193C-3FDDDE39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E1572-80CD-C128-1C38-FC8B98C8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0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8F6F-CCC9-4601-C811-0D2FA86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6E11-26BB-A719-489A-DB51CD7B4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F90A9-0DF5-7FD9-532B-EE1D64EDF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996708-F371-4802-50FF-F0CE2607E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E8F780-E17F-2F2C-CF12-F90B141F8A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90121-080C-BB4F-6DAA-5BEE9A37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23EDF3-2E49-65C2-44DA-D4A51F22F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6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9C823-1D39-D7A6-006E-B634ECF0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143F9-F93B-F6A9-1CD4-365F404F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1761B-A514-64CF-EDAC-C23281DF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5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51084-5E15-8687-7C4A-F02AF721A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CAA2E-2CED-D65D-FB29-CE519B5E0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63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AA907-96D2-E1CF-C2A2-74B99A98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72ACA-35D8-B223-0620-6D32283A0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9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2E0C7-F0C4-CCB3-CDA1-AD94FC110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758A3-3EF9-E60D-679B-CCA4ED106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564B9-F59E-3792-FEB0-D6B06685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0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3B03-D338-4965-8E40-BFDE255F9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33804E-E848-BC1F-6697-126A2CA63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9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C427A-A467-D7D8-1570-A3E9C1318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C6509-01C4-1C0D-BA69-F1968396D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 DO NOT DUPLICATE OR DISTRIBUTE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CD47E-864D-C9A7-7A1F-4FFD27B6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0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3E7B7A7F-645E-754E-4559-7F286FDF733E}"/>
              </a:ext>
            </a:extLst>
          </p:cNvPr>
          <p:cNvSpPr/>
          <p:nvPr userDrawn="1"/>
        </p:nvSpPr>
        <p:spPr>
          <a:xfrm>
            <a:off x="0" y="6240163"/>
            <a:ext cx="12188825" cy="617838"/>
          </a:xfrm>
          <a:prstGeom prst="round2SameRect">
            <a:avLst>
              <a:gd name="adj1" fmla="val 32667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29B692-B2D1-F0B3-5EB9-D622FC25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D1075-B630-DDB2-9651-19735920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F25E7-E6B9-6368-6F8C-6868B2304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0642" y="6356351"/>
            <a:ext cx="5087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– DO NOT DUPLICATE OR DISTRIBUTE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097EC-0FBD-E3F5-E307-3C7BC93F0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3200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DCEBEA7-6893-614E-B9FE-746B0B2365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1D76DFC-BD22-0E6E-9708-CA19D41F496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0349" y="6368074"/>
            <a:ext cx="144099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0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08" r:id="rId10"/>
  </p:sldLayoutIdLst>
  <p:hf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3E7B7A7F-645E-754E-4559-7F286FDF733E}"/>
              </a:ext>
            </a:extLst>
          </p:cNvPr>
          <p:cNvSpPr/>
          <p:nvPr userDrawn="1"/>
        </p:nvSpPr>
        <p:spPr>
          <a:xfrm>
            <a:off x="0" y="6240163"/>
            <a:ext cx="12188825" cy="617838"/>
          </a:xfrm>
          <a:prstGeom prst="round2SameRect">
            <a:avLst>
              <a:gd name="adj1" fmla="val 32667"/>
              <a:gd name="adj2" fmla="val 0"/>
            </a:avLst>
          </a:prstGeom>
          <a:solidFill>
            <a:srgbClr val="F2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29B692-B2D1-F0B3-5EB9-D622FC25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D1075-B630-DDB2-9651-19735920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097EC-0FBD-E3F5-E307-3C7BC93F0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3200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DCEBEA7-6893-614E-B9FE-746B0B2365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1D76DFC-BD22-0E6E-9708-CA19D41F496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0349" y="6368074"/>
            <a:ext cx="1440993" cy="365125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B02D63-E403-E4C9-D0A7-8DF6E2F8A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0642" y="6356351"/>
            <a:ext cx="5087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– DO NOT DUPLICATE OR DISTRIBUTE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9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3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hf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– DO NOT DUPLICATE OR DISTRIBUTE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EBEA7-6893-614E-B9FE-746B0B2365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6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2FCB3F0-56FC-7057-BB2B-DA27DBC4C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898" y="2873488"/>
            <a:ext cx="4574043" cy="11110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422768B-6C5C-9F43-A78E-F6FFA3F5B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6186" y="504144"/>
            <a:ext cx="4738688" cy="4738688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6F8A20F-1DD2-8284-BE05-D3597B710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885" y="1346200"/>
            <a:ext cx="5143290" cy="48133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DD64BFC-9522-BDB8-7CEB-5F2C11E13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0897" y="4349607"/>
            <a:ext cx="3275619" cy="49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7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9A840-7EE2-4D4E-CB1F-51D33240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2</a:t>
            </a:fld>
            <a:endParaRPr lang="en-US"/>
          </a:p>
        </p:txBody>
      </p:sp>
      <p:sp>
        <p:nvSpPr>
          <p:cNvPr id="26" name="Google Shape;102;p3">
            <a:extLst>
              <a:ext uri="{FF2B5EF4-FFF2-40B4-BE49-F238E27FC236}">
                <a16:creationId xmlns:a16="http://schemas.microsoft.com/office/drawing/2014/main" id="{74A41D2A-D402-8AD7-FBEC-6448E8963ED4}"/>
              </a:ext>
            </a:extLst>
          </p:cNvPr>
          <p:cNvSpPr txBox="1"/>
          <p:nvPr/>
        </p:nvSpPr>
        <p:spPr>
          <a:xfrm>
            <a:off x="5395898" y="2320705"/>
            <a:ext cx="5749193" cy="171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90" tIns="25390" rIns="25390" bIns="25390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1550"/>
              </a:spcAft>
              <a:buClr>
                <a:srgbClr val="CAD42C"/>
              </a:buClr>
            </a:pPr>
            <a:r>
              <a:rPr lang="en-US" sz="2999" dirty="0">
                <a:latin typeface="Arial" panose="020B0604020202020204" pitchFamily="34" charset="0"/>
              </a:rPr>
              <a:t>Find a home. Sell a home. Simplify your real estate journey using the same tools as the pros.</a:t>
            </a:r>
            <a:endParaRPr lang="en-US" sz="2999" dirty="0">
              <a:solidFill>
                <a:srgbClr val="4F5A65"/>
              </a:solidFill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F4623FF2-9CEB-A018-195C-567EC3550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4758" y="1506720"/>
            <a:ext cx="4385385" cy="330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3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3EC2F-16DC-5439-3A4D-C3CC4D73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3</a:t>
            </a:fld>
            <a:endParaRPr lang="en-US"/>
          </a:p>
        </p:txBody>
      </p:sp>
      <p:sp>
        <p:nvSpPr>
          <p:cNvPr id="4" name="Google Shape;102;p3">
            <a:extLst>
              <a:ext uri="{FF2B5EF4-FFF2-40B4-BE49-F238E27FC236}">
                <a16:creationId xmlns:a16="http://schemas.microsoft.com/office/drawing/2014/main" id="{BF815661-AA65-F9B3-B613-98DD8F32C691}"/>
              </a:ext>
            </a:extLst>
          </p:cNvPr>
          <p:cNvSpPr txBox="1"/>
          <p:nvPr/>
        </p:nvSpPr>
        <p:spPr>
          <a:xfrm>
            <a:off x="815296" y="2975077"/>
            <a:ext cx="4907859" cy="171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90" tIns="25390" rIns="25390" bIns="25390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1550"/>
              </a:spcAft>
              <a:buClr>
                <a:srgbClr val="CAD42C"/>
              </a:buClr>
            </a:pPr>
            <a:r>
              <a:rPr lang="en-US" sz="2000" dirty="0" err="1">
                <a:latin typeface="Arial" panose="020B0604020202020204" pitchFamily="34" charset="0"/>
              </a:rPr>
              <a:t>Nestfully</a:t>
            </a:r>
            <a:r>
              <a:rPr lang="en-US" sz="2000" dirty="0">
                <a:latin typeface="Arial" panose="020B0604020202020204" pitchFamily="34" charset="0"/>
              </a:rPr>
              <a:t> gives you exclusive access to the freshest listings and the most complete and accurate data available, straight from the source used by the pros—the MLS</a:t>
            </a:r>
            <a:endParaRPr lang="en-US" sz="2000" dirty="0">
              <a:solidFill>
                <a:srgbClr val="4F5A6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75B9F-000E-661B-33C8-DFC200B82FD6}"/>
              </a:ext>
            </a:extLst>
          </p:cNvPr>
          <p:cNvSpPr txBox="1"/>
          <p:nvPr/>
        </p:nvSpPr>
        <p:spPr>
          <a:xfrm>
            <a:off x="815296" y="1698976"/>
            <a:ext cx="6097081" cy="1476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99" b="1" dirty="0">
                <a:latin typeface="Arial" panose="020B0604020202020204" pitchFamily="34" charset="0"/>
              </a:rPr>
              <a:t>Powered by the MLS. </a:t>
            </a:r>
          </a:p>
          <a:p>
            <a:r>
              <a:rPr lang="en-US" sz="2999" b="1" dirty="0">
                <a:latin typeface="Arial" panose="020B0604020202020204" pitchFamily="34" charset="0"/>
              </a:rPr>
              <a:t>Driven by You.</a:t>
            </a:r>
            <a:br>
              <a:rPr lang="en-US" sz="2999" b="1" dirty="0"/>
            </a:br>
            <a:endParaRPr lang="en-US" sz="2999" b="1" dirty="0"/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9B0F0B1-7390-8C64-46E1-DCB67AC96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82"/>
          <a:stretch/>
        </p:blipFill>
        <p:spPr>
          <a:xfrm>
            <a:off x="6094413" y="799576"/>
            <a:ext cx="6094412" cy="605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7E5CC55-9F8E-96E4-4B22-66668701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8" y="389061"/>
            <a:ext cx="2526362" cy="5470417"/>
          </a:xfrm>
          <a:prstGeom prst="rect">
            <a:avLst/>
          </a:prstGeom>
          <a:effectLst>
            <a:outerShdw blurRad="891753" sx="102000" sy="102000" algn="ctr" rotWithShape="0">
              <a:schemeClr val="tx1">
                <a:alpha val="21000"/>
              </a:scheme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3EC2F-16DC-5439-3A4D-C3CC4D73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4</a:t>
            </a:fld>
            <a:endParaRPr lang="en-US"/>
          </a:p>
        </p:txBody>
      </p:sp>
      <p:sp>
        <p:nvSpPr>
          <p:cNvPr id="4" name="Google Shape;102;p3">
            <a:extLst>
              <a:ext uri="{FF2B5EF4-FFF2-40B4-BE49-F238E27FC236}">
                <a16:creationId xmlns:a16="http://schemas.microsoft.com/office/drawing/2014/main" id="{BF815661-AA65-F9B3-B613-98DD8F32C691}"/>
              </a:ext>
            </a:extLst>
          </p:cNvPr>
          <p:cNvSpPr txBox="1"/>
          <p:nvPr/>
        </p:nvSpPr>
        <p:spPr>
          <a:xfrm>
            <a:off x="5725963" y="2975077"/>
            <a:ext cx="5517770" cy="171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90" tIns="25390" rIns="25390" bIns="25390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1550"/>
              </a:spcAft>
              <a:buClr>
                <a:srgbClr val="CAD42C"/>
              </a:buClr>
            </a:pPr>
            <a:r>
              <a:rPr lang="en-US" sz="3000" dirty="0">
                <a:latin typeface="Arial" panose="020B0604020202020204" pitchFamily="34" charset="0"/>
              </a:rPr>
              <a:t>Customize your search with tons of filters for tailored results.</a:t>
            </a:r>
            <a:endParaRPr lang="en-US" sz="3000" dirty="0">
              <a:solidFill>
                <a:srgbClr val="4F5A6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75B9F-000E-661B-33C8-DFC200B82FD6}"/>
              </a:ext>
            </a:extLst>
          </p:cNvPr>
          <p:cNvSpPr txBox="1"/>
          <p:nvPr/>
        </p:nvSpPr>
        <p:spPr>
          <a:xfrm>
            <a:off x="5675164" y="2240843"/>
            <a:ext cx="6097081" cy="55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99" b="1" dirty="0">
                <a:latin typeface="Arial" panose="020B0604020202020204" pitchFamily="34" charset="0"/>
              </a:rPr>
              <a:t>Search Real-Time Listings</a:t>
            </a:r>
            <a:endParaRPr lang="en-US" sz="2999" b="1" dirty="0"/>
          </a:p>
        </p:txBody>
      </p:sp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E02DE60E-9791-62E5-167E-85B91532F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076" y="998522"/>
            <a:ext cx="2609924" cy="515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53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3EC2F-16DC-5439-3A4D-C3CC4D73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5</a:t>
            </a:fld>
            <a:endParaRPr lang="en-US"/>
          </a:p>
        </p:txBody>
      </p:sp>
      <p:sp>
        <p:nvSpPr>
          <p:cNvPr id="4" name="Google Shape;102;p3">
            <a:extLst>
              <a:ext uri="{FF2B5EF4-FFF2-40B4-BE49-F238E27FC236}">
                <a16:creationId xmlns:a16="http://schemas.microsoft.com/office/drawing/2014/main" id="{BF815661-AA65-F9B3-B613-98DD8F32C691}"/>
              </a:ext>
            </a:extLst>
          </p:cNvPr>
          <p:cNvSpPr txBox="1"/>
          <p:nvPr/>
        </p:nvSpPr>
        <p:spPr>
          <a:xfrm>
            <a:off x="815296" y="2795195"/>
            <a:ext cx="5150789" cy="171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90" tIns="25390" rIns="25390" bIns="25390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1550"/>
              </a:spcAft>
              <a:buClr>
                <a:srgbClr val="CAD42C"/>
              </a:buClr>
            </a:pPr>
            <a:r>
              <a:rPr lang="en-US" sz="3000" b="0" i="0" dirty="0">
                <a:effectLst/>
                <a:latin typeface="Arial" panose="020B0604020202020204" pitchFamily="34" charset="0"/>
              </a:rPr>
              <a:t>View listing and sale price data in your market of interest to help inform your choices.</a:t>
            </a:r>
            <a:endParaRPr lang="en-US" sz="3000" dirty="0">
              <a:solidFill>
                <a:srgbClr val="4F5A6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75B9F-000E-661B-33C8-DFC200B82FD6}"/>
              </a:ext>
            </a:extLst>
          </p:cNvPr>
          <p:cNvSpPr txBox="1"/>
          <p:nvPr/>
        </p:nvSpPr>
        <p:spPr>
          <a:xfrm>
            <a:off x="815296" y="2013769"/>
            <a:ext cx="6097081" cy="55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99" b="1" dirty="0">
                <a:latin typeface="Arial" panose="020B0604020202020204" pitchFamily="34" charset="0"/>
              </a:rPr>
              <a:t>Market Matters</a:t>
            </a:r>
            <a:endParaRPr lang="en-US" sz="2999" b="1" dirty="0"/>
          </a:p>
        </p:txBody>
      </p:sp>
      <p:pic>
        <p:nvPicPr>
          <p:cNvPr id="9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CC3A4E3-080A-AB76-8DE4-57FAFD460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68"/>
          <a:stretch/>
        </p:blipFill>
        <p:spPr>
          <a:xfrm>
            <a:off x="7797409" y="468258"/>
            <a:ext cx="3472063" cy="5373742"/>
          </a:xfrm>
          <a:prstGeom prst="rect">
            <a:avLst/>
          </a:prstGeom>
          <a:effectLst>
            <a:outerShdw blurRad="788181" sx="97000" sy="97000" algn="ctr" rotWithShape="0">
              <a:schemeClr val="tx1">
                <a:alpha val="20065"/>
              </a:schemeClr>
            </a:outerShdw>
          </a:effectLst>
        </p:spPr>
      </p:pic>
      <p:pic>
        <p:nvPicPr>
          <p:cNvPr id="12" name="Picture 11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087CC9E-EEF3-1A2F-479E-EF8224B93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516" y="1028011"/>
            <a:ext cx="1857937" cy="2622550"/>
          </a:xfrm>
          <a:prstGeom prst="rect">
            <a:avLst/>
          </a:prstGeom>
          <a:effectLst>
            <a:outerShdw blurRad="729559" sx="88801" sy="88801" algn="ctr" rotWithShape="0">
              <a:schemeClr val="tx1">
                <a:alpha val="34399"/>
              </a:schemeClr>
            </a:outerShdw>
          </a:effectLst>
        </p:spPr>
      </p:pic>
      <p:pic>
        <p:nvPicPr>
          <p:cNvPr id="16" name="Picture 15" descr="A picture containing text, outdoor, screenshot&#10;&#10;Description automatically generated">
            <a:extLst>
              <a:ext uri="{FF2B5EF4-FFF2-40B4-BE49-F238E27FC236}">
                <a16:creationId xmlns:a16="http://schemas.microsoft.com/office/drawing/2014/main" id="{1E2C6CD7-9E2F-DF6A-6942-DB4757FB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4577" y="2013769"/>
            <a:ext cx="1291109" cy="1822450"/>
          </a:xfrm>
          <a:prstGeom prst="rect">
            <a:avLst/>
          </a:prstGeom>
          <a:effectLst>
            <a:outerShdw blurRad="729559" sx="88801" sy="88801" algn="ctr" rotWithShape="0">
              <a:schemeClr val="tx1">
                <a:alpha val="34399"/>
              </a:schemeClr>
            </a:outerShdw>
          </a:effectLst>
        </p:spPr>
      </p:pic>
      <p:pic>
        <p:nvPicPr>
          <p:cNvPr id="18" name="Picture 1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0CCCD06-9E4E-F11B-343A-7F5078FA5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548" y="2945240"/>
            <a:ext cx="1683312" cy="2376060"/>
          </a:xfrm>
          <a:prstGeom prst="rect">
            <a:avLst/>
          </a:prstGeom>
          <a:effectLst>
            <a:outerShdw blurRad="729559" sx="88801" sy="88801" algn="ctr" rotWithShape="0">
              <a:schemeClr val="tx1">
                <a:alpha val="34399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50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3EC2F-16DC-5439-3A4D-C3CC4D73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6</a:t>
            </a:fld>
            <a:endParaRPr lang="en-US"/>
          </a:p>
        </p:txBody>
      </p:sp>
      <p:sp>
        <p:nvSpPr>
          <p:cNvPr id="4" name="Google Shape;102;p3">
            <a:extLst>
              <a:ext uri="{FF2B5EF4-FFF2-40B4-BE49-F238E27FC236}">
                <a16:creationId xmlns:a16="http://schemas.microsoft.com/office/drawing/2014/main" id="{BF815661-AA65-F9B3-B613-98DD8F32C691}"/>
              </a:ext>
            </a:extLst>
          </p:cNvPr>
          <p:cNvSpPr txBox="1"/>
          <p:nvPr/>
        </p:nvSpPr>
        <p:spPr>
          <a:xfrm>
            <a:off x="5725963" y="2773649"/>
            <a:ext cx="5517770" cy="171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90" tIns="25390" rIns="25390" bIns="25390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1550"/>
              </a:spcAft>
              <a:buClr>
                <a:srgbClr val="CAD42C"/>
              </a:buClr>
            </a:pPr>
            <a:r>
              <a:rPr lang="en-US" sz="2500" b="0" i="0" dirty="0">
                <a:effectLst/>
                <a:latin typeface="Arial" panose="020B0604020202020204" pitchFamily="34" charset="0"/>
              </a:rPr>
              <a:t>The MLS champions fair and equal access to housing for all. </a:t>
            </a:r>
            <a:r>
              <a:rPr lang="en-US" sz="2500" b="0" i="0" dirty="0" err="1">
                <a:effectLst/>
                <a:latin typeface="Arial" panose="020B0604020202020204" pitchFamily="34" charset="0"/>
              </a:rPr>
              <a:t>Nestfully</a:t>
            </a:r>
            <a:r>
              <a:rPr lang="en-US" sz="2500" b="0" i="0" dirty="0">
                <a:effectLst/>
                <a:latin typeface="Arial" panose="020B0604020202020204" pitchFamily="34" charset="0"/>
              </a:rPr>
              <a:t> opens the door to that marketplace and invites you to embark on your best real estate journey ever.</a:t>
            </a:r>
            <a:endParaRPr lang="en-US" sz="2500" dirty="0">
              <a:solidFill>
                <a:srgbClr val="4F5A6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75B9F-000E-661B-33C8-DFC200B82FD6}"/>
              </a:ext>
            </a:extLst>
          </p:cNvPr>
          <p:cNvSpPr txBox="1"/>
          <p:nvPr/>
        </p:nvSpPr>
        <p:spPr>
          <a:xfrm>
            <a:off x="5675164" y="1571262"/>
            <a:ext cx="6173936" cy="1015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99" b="1" dirty="0">
                <a:latin typeface="Arial" panose="020B0604020202020204" pitchFamily="34" charset="0"/>
              </a:rPr>
              <a:t>Welcome to the Open Marketplace</a:t>
            </a:r>
            <a:endParaRPr lang="en-US" sz="2999" b="1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8C878D-4718-945D-01DA-E727AA691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2" y="1596662"/>
            <a:ext cx="45212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19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3EC2F-16DC-5439-3A4D-C3CC4D73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BEA7-6893-614E-B9FE-746B0B2365D8}" type="slidenum">
              <a:rPr lang="en-US" smtClean="0"/>
              <a:t>7</a:t>
            </a:fld>
            <a:endParaRPr lang="en-US"/>
          </a:p>
        </p:txBody>
      </p:sp>
      <p:sp>
        <p:nvSpPr>
          <p:cNvPr id="4" name="Google Shape;102;p3">
            <a:extLst>
              <a:ext uri="{FF2B5EF4-FFF2-40B4-BE49-F238E27FC236}">
                <a16:creationId xmlns:a16="http://schemas.microsoft.com/office/drawing/2014/main" id="{BF815661-AA65-F9B3-B613-98DD8F32C691}"/>
              </a:ext>
            </a:extLst>
          </p:cNvPr>
          <p:cNvSpPr txBox="1"/>
          <p:nvPr/>
        </p:nvSpPr>
        <p:spPr>
          <a:xfrm>
            <a:off x="815296" y="2573633"/>
            <a:ext cx="5179104" cy="211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90" tIns="25390" rIns="25390" bIns="25390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1550"/>
              </a:spcAft>
              <a:buClr>
                <a:srgbClr val="CAD42C"/>
              </a:buClr>
            </a:pPr>
            <a:r>
              <a:rPr lang="en-US" sz="2200" b="0" i="0" dirty="0">
                <a:effectLst/>
                <a:latin typeface="Arial" panose="020B0604020202020204" pitchFamily="34" charset="0"/>
              </a:rPr>
              <a:t>Your agent is the </a:t>
            </a:r>
            <a:r>
              <a:rPr lang="en-US" sz="2200" b="1" i="0" dirty="0">
                <a:effectLst/>
                <a:latin typeface="Arial" panose="020B0604020202020204" pitchFamily="34" charset="0"/>
              </a:rPr>
              <a:t>best resource 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for market knowledge and real estate expertise. Ask your agent about the many ways </a:t>
            </a:r>
            <a:r>
              <a:rPr lang="en-US" sz="2200" b="0" i="0" dirty="0" err="1">
                <a:effectLst/>
                <a:latin typeface="Arial" panose="020B0604020202020204" pitchFamily="34" charset="0"/>
              </a:rPr>
              <a:t>Nestfully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 can simplify your buying, renting, or selling experience.</a:t>
            </a:r>
            <a:endParaRPr lang="en-US" sz="2200" dirty="0">
              <a:solidFill>
                <a:srgbClr val="4F5A6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75B9F-000E-661B-33C8-DFC200B82FD6}"/>
              </a:ext>
            </a:extLst>
          </p:cNvPr>
          <p:cNvSpPr txBox="1"/>
          <p:nvPr/>
        </p:nvSpPr>
        <p:spPr>
          <a:xfrm>
            <a:off x="702280" y="1792207"/>
            <a:ext cx="6097081" cy="55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99" b="1" dirty="0">
                <a:latin typeface="Arial" panose="020B0604020202020204" pitchFamily="34" charset="0"/>
              </a:rPr>
              <a:t>Talk to Your Agent</a:t>
            </a:r>
            <a:endParaRPr lang="en-US" sz="2999" b="1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9F92C8A-E290-9BED-DBA7-58ADEBC9A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1277" y="1241514"/>
            <a:ext cx="3908023" cy="415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786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Nestfully">
      <a:dk1>
        <a:srgbClr val="1B1381"/>
      </a:dk1>
      <a:lt1>
        <a:srgbClr val="FFFFFF"/>
      </a:lt1>
      <a:dk2>
        <a:srgbClr val="5D5F5F"/>
      </a:dk2>
      <a:lt2>
        <a:srgbClr val="F2FBFF"/>
      </a:lt2>
      <a:accent1>
        <a:srgbClr val="CBD42B"/>
      </a:accent1>
      <a:accent2>
        <a:srgbClr val="9FD2FF"/>
      </a:accent2>
      <a:accent3>
        <a:srgbClr val="CD3E20"/>
      </a:accent3>
      <a:accent4>
        <a:srgbClr val="892BE3"/>
      </a:accent4>
      <a:accent5>
        <a:srgbClr val="A51E67"/>
      </a:accent5>
      <a:accent6>
        <a:srgbClr val="1A0FDD"/>
      </a:accent6>
      <a:hlink>
        <a:srgbClr val="CD3E20"/>
      </a:hlink>
      <a:folHlink>
        <a:srgbClr val="E5292A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Nestfully">
      <a:dk1>
        <a:srgbClr val="1B1381"/>
      </a:dk1>
      <a:lt1>
        <a:srgbClr val="FFFFFF"/>
      </a:lt1>
      <a:dk2>
        <a:srgbClr val="5D5F5F"/>
      </a:dk2>
      <a:lt2>
        <a:srgbClr val="F2FBFF"/>
      </a:lt2>
      <a:accent1>
        <a:srgbClr val="CBD42B"/>
      </a:accent1>
      <a:accent2>
        <a:srgbClr val="9FD2FF"/>
      </a:accent2>
      <a:accent3>
        <a:srgbClr val="CD3E20"/>
      </a:accent3>
      <a:accent4>
        <a:srgbClr val="892BE3"/>
      </a:accent4>
      <a:accent5>
        <a:srgbClr val="A51E67"/>
      </a:accent5>
      <a:accent6>
        <a:srgbClr val="1A0FDD"/>
      </a:accent6>
      <a:hlink>
        <a:srgbClr val="CD3E20"/>
      </a:hlink>
      <a:folHlink>
        <a:srgbClr val="E5292A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Nestfully">
      <a:dk1>
        <a:srgbClr val="1B1381"/>
      </a:dk1>
      <a:lt1>
        <a:srgbClr val="FFFFFF"/>
      </a:lt1>
      <a:dk2>
        <a:srgbClr val="5D5F5F"/>
      </a:dk2>
      <a:lt2>
        <a:srgbClr val="F2FBFF"/>
      </a:lt2>
      <a:accent1>
        <a:srgbClr val="CBD42B"/>
      </a:accent1>
      <a:accent2>
        <a:srgbClr val="9FD2FF"/>
      </a:accent2>
      <a:accent3>
        <a:srgbClr val="CD3E20"/>
      </a:accent3>
      <a:accent4>
        <a:srgbClr val="892BE3"/>
      </a:accent4>
      <a:accent5>
        <a:srgbClr val="A51E67"/>
      </a:accent5>
      <a:accent6>
        <a:srgbClr val="1A0FDD"/>
      </a:accent6>
      <a:hlink>
        <a:srgbClr val="CD3E20"/>
      </a:hlink>
      <a:folHlink>
        <a:srgbClr val="E529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173</Words>
  <Application>Microsoft Macintosh PowerPoint</Application>
  <PresentationFormat>Custom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Verdana</vt:lpstr>
      <vt:lpstr>1_Office Theme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Kendyl Mounce</dc:creator>
  <cp:lastModifiedBy>Kendyl Mounce</cp:lastModifiedBy>
  <cp:revision>23</cp:revision>
  <dcterms:created xsi:type="dcterms:W3CDTF">2022-09-14T16:55:22Z</dcterms:created>
  <dcterms:modified xsi:type="dcterms:W3CDTF">2023-05-15T19:10:30Z</dcterms:modified>
</cp:coreProperties>
</file>