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Lst>
  <p:sldSz cx="18288000" cy="10287000"/>
  <p:notesSz cx="6858000" cy="9144000"/>
  <p:embeddedFontLst>
    <p:embeddedFont>
      <p:font typeface="Poppins" pitchFamily="2" charset="77"/>
      <p:regular r:id="rId4"/>
      <p:bold r:id="rId5"/>
      <p:italic r:id="rId6"/>
      <p:boldItalic r:id="rId7"/>
    </p:embeddedFont>
    <p:embeddedFont>
      <p:font typeface="Poppins Bold" pitchFamily="2" charset="77"/>
      <p:regular r:id="rId8"/>
      <p:bold r:id="rId9"/>
    </p:embeddedFont>
    <p:embeddedFont>
      <p:font typeface="Red Hat Display Heavy" panose="02010303040201060303" pitchFamily="2" charset="0"/>
      <p:regular r:id="rId10"/>
      <p:bold r:id="rId11"/>
      <p:italic r:id="rId12"/>
      <p:boldItalic r:id="rId1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58" autoAdjust="0"/>
    <p:restoredTop sz="94558" autoAdjust="0"/>
  </p:normalViewPr>
  <p:slideViewPr>
    <p:cSldViewPr>
      <p:cViewPr varScale="1">
        <p:scale>
          <a:sx n="77" d="100"/>
          <a:sy n="77" d="100"/>
        </p:scale>
        <p:origin x="696"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font" Target="fonts/font10.fntdata"/><Relationship Id="rId18" Type="http://schemas.openxmlformats.org/officeDocument/2006/relationships/customXml" Target="../customXml/item1.xml"/><Relationship Id="rId3" Type="http://schemas.openxmlformats.org/officeDocument/2006/relationships/slide" Target="slides/slide2.xml"/><Relationship Id="rId7" Type="http://schemas.openxmlformats.org/officeDocument/2006/relationships/font" Target="fonts/font4.fntdata"/><Relationship Id="rId12" Type="http://schemas.openxmlformats.org/officeDocument/2006/relationships/font" Target="fonts/font9.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viewProps" Target="viewProps.xml"/><Relationship Id="rId10" Type="http://schemas.openxmlformats.org/officeDocument/2006/relationships/font" Target="fonts/font7.fntdata"/><Relationship Id="rId19" Type="http://schemas.openxmlformats.org/officeDocument/2006/relationships/customXml" Target="../customXml/item2.xml"/><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5/14/25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EFEC"/>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03F3D9B-8CB7-2FA7-8006-D477C96B85FA}"/>
              </a:ext>
            </a:extLst>
          </p:cNvPr>
          <p:cNvGrpSpPr/>
          <p:nvPr/>
        </p:nvGrpSpPr>
        <p:grpSpPr>
          <a:xfrm>
            <a:off x="0" y="0"/>
            <a:ext cx="18288000" cy="10287000"/>
            <a:chOff x="0" y="0"/>
            <a:chExt cx="18288000" cy="10287000"/>
          </a:xfrm>
        </p:grpSpPr>
        <p:sp>
          <p:nvSpPr>
            <p:cNvPr id="2" name="Freeform 2"/>
            <p:cNvSpPr/>
            <p:nvPr/>
          </p:nvSpPr>
          <p:spPr>
            <a:xfrm>
              <a:off x="0" y="1"/>
              <a:ext cx="18288000" cy="10286999"/>
            </a:xfrm>
            <a:custGeom>
              <a:avLst/>
              <a:gdLst/>
              <a:ahLst/>
              <a:cxnLst/>
              <a:rect l="l" t="t" r="r" b="b"/>
              <a:pathLst>
                <a:path w="25044049" h="14435573">
                  <a:moveTo>
                    <a:pt x="0" y="0"/>
                  </a:moveTo>
                  <a:lnTo>
                    <a:pt x="25044049" y="0"/>
                  </a:lnTo>
                  <a:lnTo>
                    <a:pt x="25044049" y="14435573"/>
                  </a:lnTo>
                  <a:lnTo>
                    <a:pt x="0" y="14435573"/>
                  </a:lnTo>
                  <a:lnTo>
                    <a:pt x="0" y="0"/>
                  </a:lnTo>
                  <a:close/>
                </a:path>
              </a:pathLst>
            </a:custGeom>
            <a:blipFill>
              <a:blip r:embed="rId2" cstate="screen">
                <a:alphaModFix amt="72000"/>
                <a:extLst>
                  <a:ext uri="{28A0092B-C50C-407E-A947-70E740481C1C}">
                    <a14:useLocalDpi xmlns:a14="http://schemas.microsoft.com/office/drawing/2010/main"/>
                  </a:ext>
                </a:extLst>
              </a:blip>
              <a:stretch>
                <a:fillRect/>
              </a:stretch>
            </a:blipFill>
          </p:spPr>
          <p:txBody>
            <a:bodyPr/>
            <a:lstStyle/>
            <a:p>
              <a:endParaRPr lang="en-US" dirty="0"/>
            </a:p>
          </p:txBody>
        </p:sp>
        <p:sp>
          <p:nvSpPr>
            <p:cNvPr id="3" name="Freeform 3"/>
            <p:cNvSpPr/>
            <p:nvPr/>
          </p:nvSpPr>
          <p:spPr>
            <a:xfrm>
              <a:off x="0" y="0"/>
              <a:ext cx="18288000" cy="10287000"/>
            </a:xfrm>
            <a:custGeom>
              <a:avLst/>
              <a:gdLst/>
              <a:ahLst/>
              <a:cxnLst/>
              <a:rect l="l" t="t" r="r" b="b"/>
              <a:pathLst>
                <a:path w="24191845" h="16117816">
                  <a:moveTo>
                    <a:pt x="0" y="0"/>
                  </a:moveTo>
                  <a:lnTo>
                    <a:pt x="24191844" y="0"/>
                  </a:lnTo>
                  <a:lnTo>
                    <a:pt x="24191844" y="16117817"/>
                  </a:lnTo>
                  <a:lnTo>
                    <a:pt x="0" y="16117817"/>
                  </a:lnTo>
                  <a:lnTo>
                    <a:pt x="0" y="0"/>
                  </a:lnTo>
                  <a:close/>
                </a:path>
              </a:pathLst>
            </a:custGeom>
            <a:blipFill>
              <a:blip r:embed="rId3" cstate="screen">
                <a:alphaModFix amt="10999"/>
                <a:extLst>
                  <a:ext uri="{28A0092B-C50C-407E-A947-70E740481C1C}">
                    <a14:useLocalDpi xmlns:a14="http://schemas.microsoft.com/office/drawing/2010/main"/>
                  </a:ext>
                </a:extLst>
              </a:blip>
              <a:stretch>
                <a:fillRect/>
              </a:stretch>
            </a:blipFill>
          </p:spPr>
          <p:txBody>
            <a:bodyPr/>
            <a:lstStyle/>
            <a:p>
              <a:endParaRPr lang="en-US" dirty="0"/>
            </a:p>
          </p:txBody>
        </p:sp>
      </p:grpSp>
      <p:sp>
        <p:nvSpPr>
          <p:cNvPr id="4" name="AutoShape 4"/>
          <p:cNvSpPr/>
          <p:nvPr/>
        </p:nvSpPr>
        <p:spPr>
          <a:xfrm>
            <a:off x="-882858" y="682520"/>
            <a:ext cx="20053717" cy="0"/>
          </a:xfrm>
          <a:prstGeom prst="line">
            <a:avLst/>
          </a:prstGeom>
          <a:ln w="9525" cap="flat">
            <a:solidFill>
              <a:srgbClr val="F8F1DF"/>
            </a:solidFill>
            <a:prstDash val="solid"/>
            <a:headEnd type="none" w="sm" len="sm"/>
            <a:tailEnd type="none" w="sm" len="sm"/>
          </a:ln>
        </p:spPr>
        <p:txBody>
          <a:bodyPr/>
          <a:lstStyle/>
          <a:p>
            <a:endParaRPr lang="en-US"/>
          </a:p>
        </p:txBody>
      </p:sp>
      <p:sp>
        <p:nvSpPr>
          <p:cNvPr id="5" name="Freeform 5"/>
          <p:cNvSpPr/>
          <p:nvPr/>
        </p:nvSpPr>
        <p:spPr>
          <a:xfrm>
            <a:off x="0" y="0"/>
            <a:ext cx="18288000" cy="103250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dirty="0"/>
          </a:p>
        </p:txBody>
      </p:sp>
      <p:sp>
        <p:nvSpPr>
          <p:cNvPr id="6" name="TextBox 6"/>
          <p:cNvSpPr txBox="1"/>
          <p:nvPr/>
        </p:nvSpPr>
        <p:spPr>
          <a:xfrm>
            <a:off x="1028700" y="4841264"/>
            <a:ext cx="16853005" cy="1600251"/>
          </a:xfrm>
          <a:prstGeom prst="rect">
            <a:avLst/>
          </a:prstGeom>
        </p:spPr>
        <p:txBody>
          <a:bodyPr lIns="0" tIns="0" rIns="0" bIns="0" rtlCol="0" anchor="t">
            <a:spAutoFit/>
          </a:bodyPr>
          <a:lstStyle/>
          <a:p>
            <a:pPr algn="l">
              <a:lnSpc>
                <a:spcPts val="12002"/>
              </a:lnSpc>
            </a:pPr>
            <a:r>
              <a:rPr lang="en-US" sz="12002" b="1" spc="-264">
                <a:solidFill>
                  <a:srgbClr val="F8F1DF"/>
                </a:solidFill>
                <a:latin typeface="Red Hat Display Heavy"/>
                <a:ea typeface="Red Hat Display Heavy"/>
                <a:cs typeface="Red Hat Display Heavy"/>
                <a:sym typeface="Red Hat Display Heavy"/>
              </a:rPr>
              <a:t>KNOW YOUR VALUE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1DF"/>
        </a:solidFill>
        <a:effectLst/>
      </p:bgPr>
    </p:bg>
    <p:spTree>
      <p:nvGrpSpPr>
        <p:cNvPr id="1" name=""/>
        <p:cNvGrpSpPr/>
        <p:nvPr/>
      </p:nvGrpSpPr>
      <p:grpSpPr>
        <a:xfrm>
          <a:off x="0" y="0"/>
          <a:ext cx="0" cy="0"/>
          <a:chOff x="0" y="0"/>
          <a:chExt cx="0" cy="0"/>
        </a:xfrm>
      </p:grpSpPr>
      <p:sp>
        <p:nvSpPr>
          <p:cNvPr id="3" name="TextBox 3"/>
          <p:cNvSpPr txBox="1"/>
          <p:nvPr/>
        </p:nvSpPr>
        <p:spPr>
          <a:xfrm>
            <a:off x="6946581" y="8030331"/>
            <a:ext cx="10056794" cy="1139825"/>
          </a:xfrm>
          <a:prstGeom prst="rect">
            <a:avLst/>
          </a:prstGeom>
        </p:spPr>
        <p:txBody>
          <a:bodyPr lIns="0" tIns="0" rIns="0" bIns="0" rtlCol="0" anchor="t">
            <a:spAutoFit/>
          </a:bodyPr>
          <a:lstStyle/>
          <a:p>
            <a:pPr algn="l">
              <a:lnSpc>
                <a:spcPts val="2200"/>
              </a:lnSpc>
            </a:pPr>
            <a:r>
              <a:rPr lang="en-US" sz="2000" spc="-20" dirty="0">
                <a:solidFill>
                  <a:srgbClr val="1F2020"/>
                </a:solidFill>
                <a:latin typeface="Poppins"/>
                <a:ea typeface="Poppins"/>
                <a:cs typeface="Poppins"/>
                <a:sym typeface="Poppins"/>
              </a:rPr>
              <a:t>Most importantly, you can guide them through times of stress, confusion, and the other human challenges that come with the real estate experience. It can be tough out there, especially in this market, so being your client’s knowledgeable ally that offers support—professional and personal—is invaluable. </a:t>
            </a:r>
          </a:p>
        </p:txBody>
      </p:sp>
      <p:grpSp>
        <p:nvGrpSpPr>
          <p:cNvPr id="12" name="Group 11">
            <a:extLst>
              <a:ext uri="{FF2B5EF4-FFF2-40B4-BE49-F238E27FC236}">
                <a16:creationId xmlns:a16="http://schemas.microsoft.com/office/drawing/2014/main" id="{633C8119-FDFF-F577-E936-031A20464821}"/>
              </a:ext>
            </a:extLst>
          </p:cNvPr>
          <p:cNvGrpSpPr/>
          <p:nvPr/>
        </p:nvGrpSpPr>
        <p:grpSpPr>
          <a:xfrm>
            <a:off x="6937560" y="1391009"/>
            <a:ext cx="11781992" cy="1727199"/>
            <a:chOff x="6937560" y="1391009"/>
            <a:chExt cx="11781992" cy="1727199"/>
          </a:xfrm>
        </p:grpSpPr>
        <p:sp>
          <p:nvSpPr>
            <p:cNvPr id="2" name="TextBox 2"/>
            <p:cNvSpPr txBox="1"/>
            <p:nvPr/>
          </p:nvSpPr>
          <p:spPr>
            <a:xfrm>
              <a:off x="6937560" y="2254608"/>
              <a:ext cx="10065815" cy="863600"/>
            </a:xfrm>
            <a:prstGeom prst="rect">
              <a:avLst/>
            </a:prstGeom>
          </p:spPr>
          <p:txBody>
            <a:bodyPr lIns="0" tIns="0" rIns="0" bIns="0" rtlCol="0" anchor="t">
              <a:spAutoFit/>
            </a:bodyPr>
            <a:lstStyle/>
            <a:p>
              <a:pPr algn="l">
                <a:lnSpc>
                  <a:spcPts val="2200"/>
                </a:lnSpc>
              </a:pPr>
              <a:r>
                <a:rPr lang="en-US" sz="2000" dirty="0">
                  <a:solidFill>
                    <a:srgbClr val="1F2020"/>
                  </a:solidFill>
                  <a:latin typeface="Poppins"/>
                  <a:ea typeface="Poppins"/>
                  <a:cs typeface="Poppins"/>
                  <a:sym typeface="Poppins"/>
                </a:rPr>
                <a:t>As a real estate professional, you have access to more information, a wider professional network, and a broader skillset that you should emphasize when talking with potential clients. </a:t>
              </a:r>
            </a:p>
          </p:txBody>
        </p:sp>
        <p:sp>
          <p:nvSpPr>
            <p:cNvPr id="4" name="TextBox 4"/>
            <p:cNvSpPr txBox="1"/>
            <p:nvPr/>
          </p:nvSpPr>
          <p:spPr>
            <a:xfrm>
              <a:off x="6937560" y="1391009"/>
              <a:ext cx="11781992" cy="635000"/>
            </a:xfrm>
            <a:prstGeom prst="rect">
              <a:avLst/>
            </a:prstGeom>
          </p:spPr>
          <p:txBody>
            <a:bodyPr lIns="0" tIns="0" rIns="0" bIns="0" rtlCol="0" anchor="t">
              <a:spAutoFit/>
            </a:bodyPr>
            <a:lstStyle/>
            <a:p>
              <a:pPr algn="l">
                <a:lnSpc>
                  <a:spcPts val="4900"/>
                </a:lnSpc>
                <a:spcBef>
                  <a:spcPct val="0"/>
                </a:spcBef>
              </a:pPr>
              <a:r>
                <a:rPr lang="en-US" sz="3500" b="1" spc="-77">
                  <a:solidFill>
                    <a:srgbClr val="00468B"/>
                  </a:solidFill>
                  <a:latin typeface="Poppins Bold"/>
                  <a:ea typeface="Poppins Bold"/>
                  <a:cs typeface="Poppins Bold"/>
                  <a:sym typeface="Poppins Bold"/>
                </a:rPr>
                <a:t>Know Your Value</a:t>
              </a:r>
            </a:p>
          </p:txBody>
        </p:sp>
      </p:grpSp>
      <p:grpSp>
        <p:nvGrpSpPr>
          <p:cNvPr id="13" name="Group 12">
            <a:extLst>
              <a:ext uri="{FF2B5EF4-FFF2-40B4-BE49-F238E27FC236}">
                <a16:creationId xmlns:a16="http://schemas.microsoft.com/office/drawing/2014/main" id="{33C06A18-693D-8DFE-6F40-DB9FC7ACFCA9}"/>
              </a:ext>
            </a:extLst>
          </p:cNvPr>
          <p:cNvGrpSpPr/>
          <p:nvPr/>
        </p:nvGrpSpPr>
        <p:grpSpPr>
          <a:xfrm>
            <a:off x="6937560" y="3418241"/>
            <a:ext cx="10065815" cy="4269189"/>
            <a:chOff x="6937560" y="3418241"/>
            <a:chExt cx="10065815" cy="4269189"/>
          </a:xfrm>
        </p:grpSpPr>
        <p:grpSp>
          <p:nvGrpSpPr>
            <p:cNvPr id="5" name="Group 5"/>
            <p:cNvGrpSpPr/>
            <p:nvPr/>
          </p:nvGrpSpPr>
          <p:grpSpPr>
            <a:xfrm>
              <a:off x="6937560" y="3418241"/>
              <a:ext cx="10065815" cy="4269189"/>
              <a:chOff x="0" y="0"/>
              <a:chExt cx="3508781" cy="1488171"/>
            </a:xfrm>
          </p:grpSpPr>
          <p:sp>
            <p:nvSpPr>
              <p:cNvPr id="6" name="Freeform 6"/>
              <p:cNvSpPr/>
              <p:nvPr/>
            </p:nvSpPr>
            <p:spPr>
              <a:xfrm>
                <a:off x="0" y="0"/>
                <a:ext cx="3508781" cy="1488171"/>
              </a:xfrm>
              <a:custGeom>
                <a:avLst/>
                <a:gdLst/>
                <a:ahLst/>
                <a:cxnLst/>
                <a:rect l="l" t="t" r="r" b="b"/>
                <a:pathLst>
                  <a:path w="3508781" h="1488171">
                    <a:moveTo>
                      <a:pt x="0" y="0"/>
                    </a:moveTo>
                    <a:lnTo>
                      <a:pt x="3508781" y="0"/>
                    </a:lnTo>
                    <a:lnTo>
                      <a:pt x="3508781" y="1488171"/>
                    </a:lnTo>
                    <a:lnTo>
                      <a:pt x="0" y="1488171"/>
                    </a:lnTo>
                    <a:close/>
                  </a:path>
                </a:pathLst>
              </a:custGeom>
              <a:solidFill>
                <a:srgbClr val="000000">
                  <a:alpha val="0"/>
                </a:srgbClr>
              </a:solidFill>
              <a:ln w="95250" cap="sq">
                <a:solidFill>
                  <a:srgbClr val="00468B"/>
                </a:solidFill>
                <a:prstDash val="solid"/>
                <a:miter/>
              </a:ln>
            </p:spPr>
            <p:txBody>
              <a:bodyPr/>
              <a:lstStyle/>
              <a:p>
                <a:endParaRPr lang="en-US"/>
              </a:p>
            </p:txBody>
          </p:sp>
          <p:sp>
            <p:nvSpPr>
              <p:cNvPr id="7" name="TextBox 7"/>
              <p:cNvSpPr txBox="1"/>
              <p:nvPr/>
            </p:nvSpPr>
            <p:spPr>
              <a:xfrm>
                <a:off x="0" y="19050"/>
                <a:ext cx="3508781" cy="1469121"/>
              </a:xfrm>
              <a:prstGeom prst="rect">
                <a:avLst/>
              </a:prstGeom>
            </p:spPr>
            <p:txBody>
              <a:bodyPr lIns="50800" tIns="50800" rIns="50800" bIns="50800" rtlCol="0" anchor="ctr"/>
              <a:lstStyle/>
              <a:p>
                <a:pPr algn="ctr">
                  <a:lnSpc>
                    <a:spcPts val="2599"/>
                  </a:lnSpc>
                </a:pPr>
                <a:endParaRPr/>
              </a:p>
            </p:txBody>
          </p:sp>
        </p:grpSp>
        <p:sp>
          <p:nvSpPr>
            <p:cNvPr id="8" name="TextBox 8"/>
            <p:cNvSpPr txBox="1"/>
            <p:nvPr/>
          </p:nvSpPr>
          <p:spPr>
            <a:xfrm>
              <a:off x="7639474" y="3790915"/>
              <a:ext cx="8935955" cy="3456074"/>
            </a:xfrm>
            <a:prstGeom prst="rect">
              <a:avLst/>
            </a:prstGeom>
          </p:spPr>
          <p:txBody>
            <a:bodyPr lIns="0" tIns="0" rIns="0" bIns="0" rtlCol="0" anchor="t">
              <a:spAutoFit/>
            </a:bodyPr>
            <a:lstStyle/>
            <a:p>
              <a:pPr algn="l">
                <a:lnSpc>
                  <a:spcPts val="3120"/>
                </a:lnSpc>
              </a:pPr>
              <a:r>
                <a:rPr lang="en-US" sz="2400" b="1" spc="24" dirty="0">
                  <a:solidFill>
                    <a:srgbClr val="00468B"/>
                  </a:solidFill>
                  <a:latin typeface="Poppins Bold"/>
                  <a:ea typeface="Poppins Bold"/>
                  <a:cs typeface="Poppins Bold"/>
                  <a:sym typeface="Poppins Bold"/>
                </a:rPr>
                <a:t>What you can do for clients that they can’t do </a:t>
              </a:r>
            </a:p>
            <a:p>
              <a:pPr algn="l">
                <a:lnSpc>
                  <a:spcPts val="3120"/>
                </a:lnSpc>
              </a:pPr>
              <a:r>
                <a:rPr lang="en-US" sz="2400" b="1" spc="24" dirty="0">
                  <a:solidFill>
                    <a:srgbClr val="00468B"/>
                  </a:solidFill>
                  <a:latin typeface="Poppins Bold"/>
                  <a:ea typeface="Poppins Bold"/>
                  <a:cs typeface="Poppins Bold"/>
                  <a:sym typeface="Poppins Bold"/>
                </a:rPr>
                <a:t>for themselves:</a:t>
              </a:r>
            </a:p>
            <a:p>
              <a:pPr algn="l">
                <a:lnSpc>
                  <a:spcPts val="2600"/>
                </a:lnSpc>
              </a:pPr>
              <a:endParaRPr lang="en-US" sz="2400" b="1" spc="24" dirty="0">
                <a:solidFill>
                  <a:srgbClr val="00468B"/>
                </a:solidFill>
                <a:latin typeface="Poppins Bold"/>
                <a:ea typeface="Poppins Bold"/>
                <a:cs typeface="Poppins Bold"/>
                <a:sym typeface="Poppins Bold"/>
              </a:endParaRPr>
            </a:p>
            <a:p>
              <a:pPr marL="431802" lvl="1" indent="-215901" algn="l">
                <a:lnSpc>
                  <a:spcPts val="2600"/>
                </a:lnSpc>
                <a:buFont typeface="Arial"/>
                <a:buChar char="•"/>
              </a:pPr>
              <a:r>
                <a:rPr lang="en-US" sz="2000" dirty="0">
                  <a:solidFill>
                    <a:srgbClr val="000000"/>
                  </a:solidFill>
                  <a:latin typeface="Poppins"/>
                  <a:ea typeface="Poppins"/>
                  <a:cs typeface="Poppins"/>
                  <a:sym typeface="Poppins"/>
                </a:rPr>
                <a:t>Recommend and coordinate with other professionals</a:t>
              </a:r>
            </a:p>
            <a:p>
              <a:pPr marL="431802" lvl="1" indent="-215901" algn="l">
                <a:lnSpc>
                  <a:spcPts val="2600"/>
                </a:lnSpc>
                <a:buFont typeface="Arial"/>
                <a:buChar char="•"/>
              </a:pPr>
              <a:r>
                <a:rPr lang="en-US" sz="2000" dirty="0">
                  <a:solidFill>
                    <a:srgbClr val="000000"/>
                  </a:solidFill>
                  <a:latin typeface="Poppins"/>
                  <a:ea typeface="Poppins"/>
                  <a:cs typeface="Poppins"/>
                  <a:sym typeface="Poppins"/>
                </a:rPr>
                <a:t>Explain and demystify the homebuying process</a:t>
              </a:r>
            </a:p>
            <a:p>
              <a:pPr marL="431802" lvl="1" indent="-215901" algn="l">
                <a:lnSpc>
                  <a:spcPts val="2600"/>
                </a:lnSpc>
                <a:buFont typeface="Arial"/>
                <a:buChar char="•"/>
              </a:pPr>
              <a:r>
                <a:rPr lang="en-US" sz="2000" dirty="0">
                  <a:solidFill>
                    <a:srgbClr val="000000"/>
                  </a:solidFill>
                  <a:latin typeface="Poppins"/>
                  <a:ea typeface="Poppins"/>
                  <a:cs typeface="Poppins"/>
                  <a:sym typeface="Poppins"/>
                </a:rPr>
                <a:t>Evaluate pros and cons of different homes and market conditions</a:t>
              </a:r>
            </a:p>
            <a:p>
              <a:pPr marL="431802" lvl="1" indent="-215901" algn="l">
                <a:lnSpc>
                  <a:spcPts val="2600"/>
                </a:lnSpc>
                <a:buFont typeface="Arial"/>
                <a:buChar char="•"/>
              </a:pPr>
              <a:r>
                <a:rPr lang="en-US" sz="2000" dirty="0">
                  <a:solidFill>
                    <a:srgbClr val="000000"/>
                  </a:solidFill>
                  <a:latin typeface="Poppins"/>
                  <a:ea typeface="Poppins"/>
                  <a:cs typeface="Poppins"/>
                  <a:sym typeface="Poppins"/>
                </a:rPr>
                <a:t>Help determine fair pricing, offering, and negotiation strategies</a:t>
              </a:r>
            </a:p>
            <a:p>
              <a:pPr marL="431802" lvl="1" indent="-215901" algn="l">
                <a:lnSpc>
                  <a:spcPts val="2600"/>
                </a:lnSpc>
                <a:buFont typeface="Arial"/>
                <a:buChar char="•"/>
              </a:pPr>
              <a:r>
                <a:rPr lang="en-US" sz="2000" dirty="0">
                  <a:solidFill>
                    <a:srgbClr val="000000"/>
                  </a:solidFill>
                  <a:latin typeface="Poppins"/>
                  <a:ea typeface="Poppins"/>
                  <a:cs typeface="Poppins"/>
                  <a:sym typeface="Poppins"/>
                </a:rPr>
                <a:t>Identify any necessary repairs or common renovations</a:t>
              </a:r>
            </a:p>
            <a:p>
              <a:pPr marL="431802" lvl="1" indent="-215901" algn="l">
                <a:lnSpc>
                  <a:spcPts val="2600"/>
                </a:lnSpc>
                <a:buFont typeface="Arial"/>
                <a:buChar char="•"/>
              </a:pPr>
              <a:r>
                <a:rPr lang="en-US" sz="2000" dirty="0">
                  <a:solidFill>
                    <a:srgbClr val="000000"/>
                  </a:solidFill>
                  <a:latin typeface="Poppins"/>
                  <a:ea typeface="Poppins"/>
                  <a:cs typeface="Poppins"/>
                  <a:sym typeface="Poppins"/>
                </a:rPr>
                <a:t>Be an intermediary during transactions</a:t>
              </a:r>
            </a:p>
            <a:p>
              <a:pPr marL="431802" lvl="1" indent="-215901" algn="l">
                <a:lnSpc>
                  <a:spcPts val="2600"/>
                </a:lnSpc>
                <a:buFont typeface="Arial"/>
                <a:buChar char="•"/>
              </a:pPr>
              <a:r>
                <a:rPr lang="en-US" sz="2000" dirty="0">
                  <a:solidFill>
                    <a:srgbClr val="000000"/>
                  </a:solidFill>
                  <a:latin typeface="Poppins"/>
                  <a:ea typeface="Poppins"/>
                  <a:cs typeface="Poppins"/>
                  <a:sym typeface="Poppins"/>
                </a:rPr>
                <a:t>Schedule tours, open houses, </a:t>
              </a:r>
              <a:r>
                <a:rPr lang="en-US" sz="2000">
                  <a:solidFill>
                    <a:srgbClr val="000000"/>
                  </a:solidFill>
                  <a:latin typeface="Poppins"/>
                  <a:ea typeface="Poppins"/>
                  <a:cs typeface="Poppins"/>
                  <a:sym typeface="Poppins"/>
                </a:rPr>
                <a:t>and walkthroughs</a:t>
              </a:r>
              <a:endParaRPr lang="en-US" sz="2000" dirty="0">
                <a:solidFill>
                  <a:srgbClr val="000000"/>
                </a:solidFill>
                <a:latin typeface="Poppins"/>
                <a:ea typeface="Poppins"/>
                <a:cs typeface="Poppins"/>
                <a:sym typeface="Poppins"/>
              </a:endParaRPr>
            </a:p>
          </p:txBody>
        </p:sp>
      </p:grpSp>
      <p:sp>
        <p:nvSpPr>
          <p:cNvPr id="9" name="Freeform 9"/>
          <p:cNvSpPr/>
          <p:nvPr/>
        </p:nvSpPr>
        <p:spPr>
          <a:xfrm rot="10800000" flipV="1">
            <a:off x="1042488" y="1417177"/>
            <a:ext cx="4803221" cy="7938711"/>
          </a:xfrm>
          <a:custGeom>
            <a:avLst/>
            <a:gdLst/>
            <a:ahLst/>
            <a:cxnLst/>
            <a:rect l="l" t="t" r="r" b="b"/>
            <a:pathLst>
              <a:path w="4803221" h="7938711">
                <a:moveTo>
                  <a:pt x="0" y="0"/>
                </a:moveTo>
                <a:lnTo>
                  <a:pt x="0" y="7938712"/>
                </a:lnTo>
                <a:lnTo>
                  <a:pt x="4803221" y="7938712"/>
                </a:lnTo>
                <a:lnTo>
                  <a:pt x="4803221" y="0"/>
                </a:lnTo>
                <a:lnTo>
                  <a:pt x="0" y="0"/>
                </a:lnTo>
                <a:close/>
              </a:path>
            </a:pathLst>
          </a:custGeom>
          <a:blipFill>
            <a:blip r:embed="rId2" cstate="screen">
              <a:alphaModFix amt="72000"/>
              <a:extLst>
                <a:ext uri="{28A0092B-C50C-407E-A947-70E740481C1C}">
                  <a14:useLocalDpi xmlns:a14="http://schemas.microsoft.com/office/drawing/2010/main"/>
                </a:ext>
              </a:extLst>
            </a:blip>
            <a:stretch>
              <a:fillRect/>
            </a:stretch>
          </a:blipFill>
        </p:spPr>
        <p:txBody>
          <a:bodyPr/>
          <a:lstStyle/>
          <a:p>
            <a:endParaRPr lang="en-US"/>
          </a:p>
        </p:txBody>
      </p:sp>
      <p:sp>
        <p:nvSpPr>
          <p:cNvPr id="10" name="Freeform 10"/>
          <p:cNvSpPr/>
          <p:nvPr/>
        </p:nvSpPr>
        <p:spPr>
          <a:xfrm>
            <a:off x="1048060" y="1417177"/>
            <a:ext cx="4797650" cy="7938711"/>
          </a:xfrm>
          <a:custGeom>
            <a:avLst/>
            <a:gdLst/>
            <a:ahLst/>
            <a:cxnLst/>
            <a:rect l="l" t="t" r="r" b="b"/>
            <a:pathLst>
              <a:path w="4797650" h="7938711">
                <a:moveTo>
                  <a:pt x="0" y="0"/>
                </a:moveTo>
                <a:lnTo>
                  <a:pt x="4797649" y="0"/>
                </a:lnTo>
                <a:lnTo>
                  <a:pt x="4797649" y="7938712"/>
                </a:lnTo>
                <a:lnTo>
                  <a:pt x="0" y="7938712"/>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1" name="Freeform 11"/>
          <p:cNvSpPr/>
          <p:nvPr/>
        </p:nvSpPr>
        <p:spPr>
          <a:xfrm>
            <a:off x="799068" y="1417177"/>
            <a:ext cx="6041503" cy="8101209"/>
          </a:xfrm>
          <a:custGeom>
            <a:avLst/>
            <a:gdLst/>
            <a:ahLst/>
            <a:cxnLst/>
            <a:rect l="l" t="t" r="r" b="b"/>
            <a:pathLst>
              <a:path w="6041503" h="8101209">
                <a:moveTo>
                  <a:pt x="0" y="0"/>
                </a:moveTo>
                <a:lnTo>
                  <a:pt x="6041503" y="0"/>
                </a:lnTo>
                <a:lnTo>
                  <a:pt x="6041503" y="8101210"/>
                </a:lnTo>
                <a:lnTo>
                  <a:pt x="0" y="810121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FDB2F40046DD44B9C0AFAF3466AC0A" ma:contentTypeVersion="17" ma:contentTypeDescription="Create a new document." ma:contentTypeScope="" ma:versionID="11ecbbb14c7486c8493d432547f06086">
  <xsd:schema xmlns:xsd="http://www.w3.org/2001/XMLSchema" xmlns:xs="http://www.w3.org/2001/XMLSchema" xmlns:p="http://schemas.microsoft.com/office/2006/metadata/properties" xmlns:ns2="ab3d5e18-20ff-42b7-aeea-4bbbe4e146d1" xmlns:ns3="220e8e58-85be-4bd4-9c14-013d28eb09c5" targetNamespace="http://schemas.microsoft.com/office/2006/metadata/properties" ma:root="true" ma:fieldsID="0ca7580430401406d50068c714febe98" ns2:_="" ns3:_="">
    <xsd:import namespace="ab3d5e18-20ff-42b7-aeea-4bbbe4e146d1"/>
    <xsd:import namespace="220e8e58-85be-4bd4-9c14-013d28eb09c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3:SharedWithUsers" minOccurs="0"/>
                <xsd:element ref="ns3:SharedWithDetails"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3d5e18-20ff-42b7-aeea-4bbbe4e146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ad4c24d-f35f-4822-982d-7d9efcb0f45d"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20e8e58-85be-4bd4-9c14-013d28eb09c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be0329a-6e0e-4e2d-96fc-d4b6fc3c8bfe}" ma:internalName="TaxCatchAll" ma:showField="CatchAllData" ma:web="220e8e58-85be-4bd4-9c14-013d28eb09c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b3d5e18-20ff-42b7-aeea-4bbbe4e146d1">
      <Terms xmlns="http://schemas.microsoft.com/office/infopath/2007/PartnerControls"/>
    </lcf76f155ced4ddcb4097134ff3c332f>
    <TaxCatchAll xmlns="220e8e58-85be-4bd4-9c14-013d28eb09c5" xsi:nil="true"/>
  </documentManagement>
</p:properties>
</file>

<file path=customXml/itemProps1.xml><?xml version="1.0" encoding="utf-8"?>
<ds:datastoreItem xmlns:ds="http://schemas.openxmlformats.org/officeDocument/2006/customXml" ds:itemID="{62BAEE81-242A-49DF-A71B-71267A812ABB}"/>
</file>

<file path=customXml/itemProps2.xml><?xml version="1.0" encoding="utf-8"?>
<ds:datastoreItem xmlns:ds="http://schemas.openxmlformats.org/officeDocument/2006/customXml" ds:itemID="{06610B19-6C4B-4DE5-B5F7-AA5D92620D73}"/>
</file>

<file path=customXml/itemProps3.xml><?xml version="1.0" encoding="utf-8"?>
<ds:datastoreItem xmlns:ds="http://schemas.openxmlformats.org/officeDocument/2006/customXml" ds:itemID="{6835C901-C850-405F-81A4-7C35CDC266F9}"/>
</file>

<file path=docProps/app.xml><?xml version="1.0" encoding="utf-8"?>
<Properties xmlns="http://schemas.openxmlformats.org/officeDocument/2006/extended-properties" xmlns:vt="http://schemas.openxmlformats.org/officeDocument/2006/docPropsVTypes">
  <TotalTime>27</TotalTime>
  <Words>159</Words>
  <Application>Microsoft Macintosh PowerPoint</Application>
  <PresentationFormat>Custom</PresentationFormat>
  <Paragraphs>14</Paragraphs>
  <Slides>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vt:i4>
      </vt:variant>
    </vt:vector>
  </HeadingPairs>
  <TitlesOfParts>
    <vt:vector size="8" baseType="lpstr">
      <vt:lpstr>Poppins</vt:lpstr>
      <vt:lpstr>Arial</vt:lpstr>
      <vt:lpstr>Poppins Bold</vt:lpstr>
      <vt:lpstr>Red Hat Display Heavy</vt:lpstr>
      <vt:lpstr>Calibri</vt:lpstr>
      <vt:lpstr>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Value of Representation_Slide_Deck</dc:title>
  <cp:lastModifiedBy>Al Aldrich</cp:lastModifiedBy>
  <cp:revision>17</cp:revision>
  <dcterms:created xsi:type="dcterms:W3CDTF">2006-08-16T00:00:00Z</dcterms:created>
  <dcterms:modified xsi:type="dcterms:W3CDTF">2025-05-14T16:22:28Z</dcterms:modified>
  <dc:identifier>DAGhvRdyCVA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0x01010091FDB2F40046DD44B9C0AFAF3466AC0A</vt:lpwstr>
  </property>
</Properties>
</file>