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62" r:id="rId5"/>
    <p:sldId id="263" r:id="rId6"/>
  </p:sldIdLst>
  <p:sldSz cx="18288000" cy="10287000"/>
  <p:notesSz cx="6858000" cy="9144000"/>
  <p:embeddedFontLst>
    <p:embeddedFont>
      <p:font typeface="Poppins" panose="00000500000000000000" pitchFamily="2" charset="0"/>
      <p:regular r:id="rId7"/>
      <p:bold r:id="rId8"/>
      <p:italic r:id="rId9"/>
      <p:boldItalic r:id="rId10"/>
    </p:embeddedFont>
    <p:embeddedFont>
      <p:font typeface="Poppins Bold" panose="020B0604020202020204" charset="0"/>
      <p:regular r:id="rId11"/>
      <p:bold r:id="rId12"/>
    </p:embeddedFont>
    <p:embeddedFont>
      <p:font typeface="Red Hat Display Heavy" panose="020B0604020202020204" charset="0"/>
      <p:regular r:id="rId13"/>
      <p:bold r:id="rId14"/>
      <p:italic r:id="rId15"/>
      <p:boldItalic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70" autoAdjust="0"/>
    <p:restoredTop sz="94558" autoAdjust="0"/>
  </p:normalViewPr>
  <p:slideViewPr>
    <p:cSldViewPr>
      <p:cViewPr varScale="1">
        <p:scale>
          <a:sx n="75" d="100"/>
          <a:sy n="75" d="100"/>
        </p:scale>
        <p:origin x="108" y="9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10.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Paniagua" userId="cd1caa36-c9c3-440b-b61e-2a95a2d013e6" providerId="ADAL" clId="{7E70707A-CA0A-49BD-921B-6C92B0577CEE}"/>
    <pc:docChg chg="modSld">
      <pc:chgData name="Sarah Paniagua" userId="cd1caa36-c9c3-440b-b61e-2a95a2d013e6" providerId="ADAL" clId="{7E70707A-CA0A-49BD-921B-6C92B0577CEE}" dt="2025-05-16T19:51:14.418" v="25" actId="20577"/>
      <pc:docMkLst>
        <pc:docMk/>
      </pc:docMkLst>
      <pc:sldChg chg="modSp mod">
        <pc:chgData name="Sarah Paniagua" userId="cd1caa36-c9c3-440b-b61e-2a95a2d013e6" providerId="ADAL" clId="{7E70707A-CA0A-49BD-921B-6C92B0577CEE}" dt="2025-05-16T19:51:14.418" v="25" actId="20577"/>
        <pc:sldMkLst>
          <pc:docMk/>
          <pc:sldMk cId="0" sldId="263"/>
        </pc:sldMkLst>
        <pc:spChg chg="mod">
          <ac:chgData name="Sarah Paniagua" userId="cd1caa36-c9c3-440b-b61e-2a95a2d013e6" providerId="ADAL" clId="{7E70707A-CA0A-49BD-921B-6C92B0577CEE}" dt="2025-05-16T19:51:10.709" v="14" actId="20577"/>
          <ac:spMkLst>
            <pc:docMk/>
            <pc:sldMk cId="0" sldId="263"/>
            <ac:spMk id="16" creationId="{00000000-0000-0000-0000-000000000000}"/>
          </ac:spMkLst>
        </pc:spChg>
        <pc:spChg chg="mod">
          <ac:chgData name="Sarah Paniagua" userId="cd1caa36-c9c3-440b-b61e-2a95a2d013e6" providerId="ADAL" clId="{7E70707A-CA0A-49BD-921B-6C92B0577CEE}" dt="2025-05-16T19:51:14.418" v="25" actId="20577"/>
          <ac:spMkLst>
            <pc:docMk/>
            <pc:sldMk cId="0" sldId="263"/>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2"/>
          <p:cNvSpPr txBox="1"/>
          <p:nvPr/>
        </p:nvSpPr>
        <p:spPr>
          <a:xfrm>
            <a:off x="1028700" y="3117850"/>
            <a:ext cx="14876666" cy="4251326"/>
          </a:xfrm>
          <a:prstGeom prst="rect">
            <a:avLst/>
          </a:prstGeom>
        </p:spPr>
        <p:txBody>
          <a:bodyPr lIns="0" tIns="0" rIns="0" bIns="0" rtlCol="0" anchor="t">
            <a:spAutoFit/>
          </a:bodyPr>
          <a:lstStyle/>
          <a:p>
            <a:pPr algn="l">
              <a:lnSpc>
                <a:spcPts val="11000"/>
              </a:lnSpc>
            </a:pPr>
            <a:r>
              <a:rPr lang="en-US" sz="11000" b="1" spc="-242">
                <a:solidFill>
                  <a:srgbClr val="00468B"/>
                </a:solidFill>
                <a:latin typeface="Red Hat Display Heavy"/>
                <a:ea typeface="Red Hat Display Heavy"/>
                <a:cs typeface="Red Hat Display Heavy"/>
                <a:sym typeface="Red Hat Display Heavy"/>
              </a:rPr>
              <a:t>NAVIGATING CONVERSATIONS WITH CLIENTS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2"/>
          <p:cNvSpPr txBox="1"/>
          <p:nvPr/>
        </p:nvSpPr>
        <p:spPr>
          <a:xfrm>
            <a:off x="1433071" y="1861064"/>
            <a:ext cx="15826229" cy="863600"/>
          </a:xfrm>
          <a:prstGeom prst="rect">
            <a:avLst/>
          </a:prstGeom>
        </p:spPr>
        <p:txBody>
          <a:bodyPr lIns="0" tIns="0" rIns="0" bIns="0" rtlCol="0" anchor="t">
            <a:spAutoFit/>
          </a:bodyPr>
          <a:lstStyle/>
          <a:p>
            <a:pPr algn="l">
              <a:lnSpc>
                <a:spcPts val="2200"/>
              </a:lnSpc>
            </a:pPr>
            <a:r>
              <a:rPr lang="en-US" sz="2000" dirty="0">
                <a:solidFill>
                  <a:srgbClr val="1F2020"/>
                </a:solidFill>
                <a:latin typeface="Poppins"/>
                <a:ea typeface="Poppins"/>
                <a:cs typeface="Poppins"/>
                <a:sym typeface="Poppins"/>
              </a:rPr>
              <a:t>Establishing your value with your clients is easy—if you know how to frame it. Given the complexities and high costs of today’s real estate market, it is essential to present yourself professionally and communicate effectively with both prospective and established clients. </a:t>
            </a:r>
          </a:p>
        </p:txBody>
      </p:sp>
      <p:sp>
        <p:nvSpPr>
          <p:cNvPr id="3" name="TextBox 3"/>
          <p:cNvSpPr txBox="1"/>
          <p:nvPr/>
        </p:nvSpPr>
        <p:spPr>
          <a:xfrm>
            <a:off x="1433071" y="923925"/>
            <a:ext cx="11781992" cy="635000"/>
          </a:xfrm>
          <a:prstGeom prst="rect">
            <a:avLst/>
          </a:prstGeom>
        </p:spPr>
        <p:txBody>
          <a:bodyPr lIns="0" tIns="0" rIns="0" bIns="0" rtlCol="0" anchor="t">
            <a:spAutoFit/>
          </a:bodyPr>
          <a:lstStyle/>
          <a:p>
            <a:pPr algn="l">
              <a:lnSpc>
                <a:spcPts val="4900"/>
              </a:lnSpc>
              <a:spcBef>
                <a:spcPct val="0"/>
              </a:spcBef>
            </a:pPr>
            <a:r>
              <a:rPr lang="en-US" sz="3500" b="1" spc="-77" dirty="0">
                <a:solidFill>
                  <a:srgbClr val="00468B"/>
                </a:solidFill>
                <a:latin typeface="Poppins Bold"/>
                <a:ea typeface="Poppins Bold"/>
                <a:cs typeface="Poppins Bold"/>
                <a:sym typeface="Poppins Bold"/>
              </a:rPr>
              <a:t>Navigating Conversations with Clients</a:t>
            </a:r>
          </a:p>
        </p:txBody>
      </p:sp>
      <p:grpSp>
        <p:nvGrpSpPr>
          <p:cNvPr id="22" name="Group 21">
            <a:extLst>
              <a:ext uri="{FF2B5EF4-FFF2-40B4-BE49-F238E27FC236}">
                <a16:creationId xmlns:a16="http://schemas.microsoft.com/office/drawing/2014/main" id="{4A1E3704-B830-DBCB-8893-0C7CE01C8AED}"/>
              </a:ext>
            </a:extLst>
          </p:cNvPr>
          <p:cNvGrpSpPr/>
          <p:nvPr/>
        </p:nvGrpSpPr>
        <p:grpSpPr>
          <a:xfrm>
            <a:off x="1433071" y="3163716"/>
            <a:ext cx="8704332" cy="6338377"/>
            <a:chOff x="1433071" y="3163716"/>
            <a:chExt cx="8704332" cy="6338377"/>
          </a:xfrm>
        </p:grpSpPr>
        <p:grpSp>
          <p:nvGrpSpPr>
            <p:cNvPr id="4" name="Group 4"/>
            <p:cNvGrpSpPr/>
            <p:nvPr/>
          </p:nvGrpSpPr>
          <p:grpSpPr>
            <a:xfrm>
              <a:off x="1433071" y="3163716"/>
              <a:ext cx="8704332" cy="6338377"/>
              <a:chOff x="0" y="0"/>
              <a:chExt cx="3034190" cy="2209456"/>
            </a:xfrm>
          </p:grpSpPr>
          <p:sp>
            <p:nvSpPr>
              <p:cNvPr id="5" name="Freeform 5"/>
              <p:cNvSpPr/>
              <p:nvPr/>
            </p:nvSpPr>
            <p:spPr>
              <a:xfrm>
                <a:off x="0" y="0"/>
                <a:ext cx="3034190" cy="2209456"/>
              </a:xfrm>
              <a:custGeom>
                <a:avLst/>
                <a:gdLst/>
                <a:ahLst/>
                <a:cxnLst/>
                <a:rect l="l" t="t" r="r" b="b"/>
                <a:pathLst>
                  <a:path w="3034190" h="2209456">
                    <a:moveTo>
                      <a:pt x="0" y="0"/>
                    </a:moveTo>
                    <a:lnTo>
                      <a:pt x="3034190" y="0"/>
                    </a:lnTo>
                    <a:lnTo>
                      <a:pt x="3034190" y="2209456"/>
                    </a:lnTo>
                    <a:lnTo>
                      <a:pt x="0" y="2209456"/>
                    </a:lnTo>
                    <a:close/>
                  </a:path>
                </a:pathLst>
              </a:custGeom>
              <a:solidFill>
                <a:srgbClr val="000000">
                  <a:alpha val="0"/>
                </a:srgbClr>
              </a:solidFill>
              <a:ln w="95250" cap="sq">
                <a:solidFill>
                  <a:srgbClr val="00468B"/>
                </a:solidFill>
                <a:prstDash val="solid"/>
                <a:miter/>
              </a:ln>
            </p:spPr>
            <p:txBody>
              <a:bodyPr/>
              <a:lstStyle/>
              <a:p>
                <a:endParaRPr lang="en-US"/>
              </a:p>
            </p:txBody>
          </p:sp>
          <p:sp>
            <p:nvSpPr>
              <p:cNvPr id="6" name="TextBox 6"/>
              <p:cNvSpPr txBox="1"/>
              <p:nvPr/>
            </p:nvSpPr>
            <p:spPr>
              <a:xfrm>
                <a:off x="0" y="19050"/>
                <a:ext cx="3034190" cy="2190406"/>
              </a:xfrm>
              <a:prstGeom prst="rect">
                <a:avLst/>
              </a:prstGeom>
            </p:spPr>
            <p:txBody>
              <a:bodyPr lIns="50800" tIns="50800" rIns="50800" bIns="50800" rtlCol="0" anchor="ctr"/>
              <a:lstStyle/>
              <a:p>
                <a:pPr algn="ctr">
                  <a:lnSpc>
                    <a:spcPts val="2599"/>
                  </a:lnSpc>
                </a:pPr>
                <a:endParaRPr/>
              </a:p>
            </p:txBody>
          </p:sp>
        </p:grpSp>
        <p:grpSp>
          <p:nvGrpSpPr>
            <p:cNvPr id="20" name="Group 19">
              <a:extLst>
                <a:ext uri="{FF2B5EF4-FFF2-40B4-BE49-F238E27FC236}">
                  <a16:creationId xmlns:a16="http://schemas.microsoft.com/office/drawing/2014/main" id="{D8BEB097-38C1-9A93-8BDC-42E51A284D38}"/>
                </a:ext>
              </a:extLst>
            </p:cNvPr>
            <p:cNvGrpSpPr/>
            <p:nvPr/>
          </p:nvGrpSpPr>
          <p:grpSpPr>
            <a:xfrm>
              <a:off x="1433071" y="3177956"/>
              <a:ext cx="8704332" cy="737669"/>
              <a:chOff x="1433071" y="3177956"/>
              <a:chExt cx="8704332" cy="737669"/>
            </a:xfrm>
          </p:grpSpPr>
          <p:grpSp>
            <p:nvGrpSpPr>
              <p:cNvPr id="10" name="Group 10"/>
              <p:cNvGrpSpPr/>
              <p:nvPr/>
            </p:nvGrpSpPr>
            <p:grpSpPr>
              <a:xfrm>
                <a:off x="1433071" y="3177956"/>
                <a:ext cx="8704332" cy="737669"/>
                <a:chOff x="0" y="0"/>
                <a:chExt cx="3034190" cy="257139"/>
              </a:xfrm>
            </p:grpSpPr>
            <p:sp>
              <p:nvSpPr>
                <p:cNvPr id="11" name="Freeform 11"/>
                <p:cNvSpPr/>
                <p:nvPr/>
              </p:nvSpPr>
              <p:spPr>
                <a:xfrm>
                  <a:off x="0" y="0"/>
                  <a:ext cx="3034190" cy="257139"/>
                </a:xfrm>
                <a:custGeom>
                  <a:avLst/>
                  <a:gdLst/>
                  <a:ahLst/>
                  <a:cxnLst/>
                  <a:rect l="l" t="t" r="r" b="b"/>
                  <a:pathLst>
                    <a:path w="3034190" h="257139">
                      <a:moveTo>
                        <a:pt x="0" y="0"/>
                      </a:moveTo>
                      <a:lnTo>
                        <a:pt x="3034190" y="0"/>
                      </a:lnTo>
                      <a:lnTo>
                        <a:pt x="3034190" y="257139"/>
                      </a:lnTo>
                      <a:lnTo>
                        <a:pt x="0" y="257139"/>
                      </a:lnTo>
                      <a:close/>
                    </a:path>
                  </a:pathLst>
                </a:custGeom>
                <a:solidFill>
                  <a:srgbClr val="00468B"/>
                </a:solidFill>
              </p:spPr>
              <p:txBody>
                <a:bodyPr/>
                <a:lstStyle/>
                <a:p>
                  <a:endParaRPr lang="en-US"/>
                </a:p>
              </p:txBody>
            </p:sp>
            <p:sp>
              <p:nvSpPr>
                <p:cNvPr id="12" name="TextBox 12"/>
                <p:cNvSpPr txBox="1"/>
                <p:nvPr/>
              </p:nvSpPr>
              <p:spPr>
                <a:xfrm>
                  <a:off x="0" y="-38100"/>
                  <a:ext cx="3034190" cy="295239"/>
                </a:xfrm>
                <a:prstGeom prst="rect">
                  <a:avLst/>
                </a:prstGeom>
              </p:spPr>
              <p:txBody>
                <a:bodyPr lIns="50800" tIns="50800" rIns="50800" bIns="50800" rtlCol="0" anchor="ctr"/>
                <a:lstStyle/>
                <a:p>
                  <a:pPr algn="ctr">
                    <a:lnSpc>
                      <a:spcPts val="2218"/>
                    </a:lnSpc>
                  </a:pPr>
                  <a:endParaRPr/>
                </a:p>
              </p:txBody>
            </p:sp>
          </p:grpSp>
          <p:sp>
            <p:nvSpPr>
              <p:cNvPr id="16" name="TextBox 16"/>
              <p:cNvSpPr txBox="1"/>
              <p:nvPr/>
            </p:nvSpPr>
            <p:spPr>
              <a:xfrm>
                <a:off x="1433071" y="3317380"/>
                <a:ext cx="8704332" cy="384336"/>
              </a:xfrm>
              <a:prstGeom prst="rect">
                <a:avLst/>
              </a:prstGeom>
            </p:spPr>
            <p:txBody>
              <a:bodyPr lIns="0" tIns="0" rIns="0" bIns="0" rtlCol="0" anchor="t">
                <a:spAutoFit/>
              </a:bodyPr>
              <a:lstStyle/>
              <a:p>
                <a:pPr algn="ctr">
                  <a:lnSpc>
                    <a:spcPts val="3120"/>
                  </a:lnSpc>
                </a:pPr>
                <a:r>
                  <a:rPr lang="en-US" sz="2400" b="1" spc="24" dirty="0">
                    <a:solidFill>
                      <a:srgbClr val="FFFFFF"/>
                    </a:solidFill>
                    <a:latin typeface="Poppins Bold"/>
                    <a:ea typeface="Poppins Bold"/>
                    <a:cs typeface="Poppins Bold"/>
                    <a:sym typeface="Poppins Bold"/>
                  </a:rPr>
                  <a:t>RECOMMENDED</a:t>
                </a:r>
              </a:p>
            </p:txBody>
          </p:sp>
        </p:grpSp>
        <p:sp>
          <p:nvSpPr>
            <p:cNvPr id="18" name="TextBox 18"/>
            <p:cNvSpPr txBox="1"/>
            <p:nvPr/>
          </p:nvSpPr>
          <p:spPr>
            <a:xfrm>
              <a:off x="1711167" y="4316864"/>
              <a:ext cx="8110040" cy="4924361"/>
            </a:xfrm>
            <a:prstGeom prst="rect">
              <a:avLst/>
            </a:prstGeom>
          </p:spPr>
          <p:txBody>
            <a:bodyPr lIns="0" tIns="0" rIns="0" bIns="0" rtlCol="0" anchor="t">
              <a:spAutoFit/>
            </a:bodyPr>
            <a:lstStyle/>
            <a:p>
              <a:pPr marL="431797" lvl="1" indent="-215899" algn="l">
                <a:lnSpc>
                  <a:spcPts val="2399"/>
                </a:lnSpc>
                <a:buFont typeface="Arial"/>
                <a:buChar char="•"/>
              </a:pPr>
              <a:r>
                <a:rPr lang="en-US" sz="1999" b="1" dirty="0">
                  <a:solidFill>
                    <a:srgbClr val="000000"/>
                  </a:solidFill>
                  <a:latin typeface="Poppins Bold"/>
                  <a:ea typeface="Poppins Bold"/>
                  <a:cs typeface="Poppins Bold"/>
                  <a:sym typeface="Poppins Bold"/>
                </a:rPr>
                <a:t>Explain the services you offer and why they’re valuable </a:t>
              </a:r>
            </a:p>
            <a:p>
              <a:pPr marL="863595" lvl="2" indent="-287865" algn="l">
                <a:lnSpc>
                  <a:spcPts val="2399"/>
                </a:lnSpc>
                <a:buFont typeface="Arial"/>
                <a:buChar char="⚬"/>
              </a:pPr>
              <a:r>
                <a:rPr lang="en-US" sz="1999" dirty="0">
                  <a:solidFill>
                    <a:srgbClr val="000000"/>
                  </a:solidFill>
                  <a:latin typeface="Poppins"/>
                  <a:ea typeface="Poppins"/>
                  <a:cs typeface="Poppins"/>
                  <a:sym typeface="Poppins"/>
                </a:rPr>
                <a:t>Real estate can seem complicated from the outside; help them understand</a:t>
              </a:r>
            </a:p>
            <a:p>
              <a:pPr marL="431797" lvl="1" indent="-215899" algn="l">
                <a:lnSpc>
                  <a:spcPts val="2399"/>
                </a:lnSpc>
                <a:buFont typeface="Arial"/>
                <a:buChar char="•"/>
              </a:pPr>
              <a:r>
                <a:rPr lang="en-US" sz="1999" b="1" dirty="0">
                  <a:solidFill>
                    <a:srgbClr val="000000"/>
                  </a:solidFill>
                  <a:latin typeface="Poppins Bold"/>
                  <a:ea typeface="Poppins Bold"/>
                  <a:cs typeface="Poppins Bold"/>
                  <a:sym typeface="Poppins Bold"/>
                </a:rPr>
                <a:t>Work out how to prioritize client needs</a:t>
              </a:r>
            </a:p>
            <a:p>
              <a:pPr marL="863595" lvl="2" indent="-287865" algn="l">
                <a:lnSpc>
                  <a:spcPts val="2399"/>
                </a:lnSpc>
                <a:buFont typeface="Arial"/>
                <a:buChar char="⚬"/>
              </a:pPr>
              <a:r>
                <a:rPr lang="en-US" sz="1999" dirty="0">
                  <a:solidFill>
                    <a:srgbClr val="000000"/>
                  </a:solidFill>
                  <a:latin typeface="Poppins"/>
                  <a:ea typeface="Poppins"/>
                  <a:cs typeface="Poppins"/>
                  <a:sym typeface="Poppins"/>
                </a:rPr>
                <a:t>Every client is different; figure out what your client wants and how to help</a:t>
              </a:r>
            </a:p>
            <a:p>
              <a:pPr marL="431797" lvl="1" indent="-215899" algn="l">
                <a:lnSpc>
                  <a:spcPts val="2399"/>
                </a:lnSpc>
                <a:buFont typeface="Arial"/>
                <a:buChar char="•"/>
              </a:pPr>
              <a:r>
                <a:rPr lang="en-US" sz="1999" b="1" dirty="0">
                  <a:solidFill>
                    <a:srgbClr val="000000"/>
                  </a:solidFill>
                  <a:latin typeface="Poppins Bold"/>
                  <a:ea typeface="Poppins Bold"/>
                  <a:cs typeface="Poppins Bold"/>
                  <a:sym typeface="Poppins Bold"/>
                </a:rPr>
                <a:t>Emphasize you can help minimize financial risk</a:t>
              </a:r>
            </a:p>
            <a:p>
              <a:pPr marL="863595" lvl="2" indent="-287865" algn="l">
                <a:lnSpc>
                  <a:spcPts val="2399"/>
                </a:lnSpc>
                <a:buFont typeface="Arial"/>
                <a:buChar char="⚬"/>
              </a:pPr>
              <a:r>
                <a:rPr lang="en-US" sz="1999" dirty="0">
                  <a:solidFill>
                    <a:srgbClr val="000000"/>
                  </a:solidFill>
                  <a:latin typeface="Poppins"/>
                  <a:ea typeface="Poppins"/>
                  <a:cs typeface="Poppins"/>
                  <a:sym typeface="Poppins"/>
                </a:rPr>
                <a:t>The cost of a home isn’t the only money exchanged; go into how you navigate fees</a:t>
              </a:r>
            </a:p>
            <a:p>
              <a:pPr marL="431797" lvl="1" indent="-215899" algn="l">
                <a:lnSpc>
                  <a:spcPts val="2399"/>
                </a:lnSpc>
                <a:buFont typeface="Arial"/>
                <a:buChar char="•"/>
              </a:pPr>
              <a:r>
                <a:rPr lang="en-US" sz="1999" b="1" dirty="0">
                  <a:solidFill>
                    <a:srgbClr val="000000"/>
                  </a:solidFill>
                  <a:latin typeface="Poppins Bold"/>
                  <a:ea typeface="Poppins Bold"/>
                  <a:cs typeface="Poppins Bold"/>
                  <a:sym typeface="Poppins Bold"/>
                </a:rPr>
                <a:t>Differentiate between the information that’s public and what’s only available to real estate professionals</a:t>
              </a:r>
            </a:p>
            <a:p>
              <a:pPr marL="863595" lvl="2" indent="-287865" algn="l">
                <a:lnSpc>
                  <a:spcPts val="2399"/>
                </a:lnSpc>
                <a:buFont typeface="Arial"/>
                <a:buChar char="⚬"/>
              </a:pPr>
              <a:r>
                <a:rPr lang="en-US" sz="1999" dirty="0">
                  <a:solidFill>
                    <a:srgbClr val="000000"/>
                  </a:solidFill>
                  <a:latin typeface="Poppins"/>
                  <a:ea typeface="Poppins"/>
                  <a:cs typeface="Poppins"/>
                  <a:sym typeface="Poppins"/>
                </a:rPr>
                <a:t>No amount of hours on a consumer portal can replace you; go into agent-only data</a:t>
              </a:r>
            </a:p>
            <a:p>
              <a:pPr marL="431797" lvl="1" indent="-215899" algn="l">
                <a:lnSpc>
                  <a:spcPts val="2399"/>
                </a:lnSpc>
                <a:buFont typeface="Arial"/>
                <a:buChar char="•"/>
              </a:pPr>
              <a:r>
                <a:rPr lang="en-US" sz="1999" b="1" dirty="0">
                  <a:solidFill>
                    <a:srgbClr val="000000"/>
                  </a:solidFill>
                  <a:latin typeface="Poppins Bold"/>
                  <a:ea typeface="Poppins Bold"/>
                  <a:cs typeface="Poppins Bold"/>
                  <a:sym typeface="Poppins Bold"/>
                </a:rPr>
                <a:t>Offer your negotiation skills to assure fair prices</a:t>
              </a:r>
            </a:p>
            <a:p>
              <a:pPr marL="863595" lvl="2" indent="-287865" algn="l">
                <a:lnSpc>
                  <a:spcPts val="2399"/>
                </a:lnSpc>
                <a:buFont typeface="Arial"/>
                <a:buChar char="⚬"/>
              </a:pPr>
              <a:r>
                <a:rPr lang="en-US" sz="1999">
                  <a:solidFill>
                    <a:srgbClr val="000000"/>
                  </a:solidFill>
                  <a:latin typeface="Poppins"/>
                  <a:ea typeface="Poppins"/>
                  <a:cs typeface="Poppins"/>
                  <a:sym typeface="Poppins"/>
                </a:rPr>
                <a:t> Pricing can be complicated; as a pro, you can take all factors in and make sure it’s right</a:t>
              </a:r>
            </a:p>
          </p:txBody>
        </p:sp>
      </p:grpSp>
      <p:grpSp>
        <p:nvGrpSpPr>
          <p:cNvPr id="23" name="Group 22">
            <a:extLst>
              <a:ext uri="{FF2B5EF4-FFF2-40B4-BE49-F238E27FC236}">
                <a16:creationId xmlns:a16="http://schemas.microsoft.com/office/drawing/2014/main" id="{E9A374D2-3EB1-1CEF-25C2-84DEFE23FB88}"/>
              </a:ext>
            </a:extLst>
          </p:cNvPr>
          <p:cNvGrpSpPr/>
          <p:nvPr/>
        </p:nvGrpSpPr>
        <p:grpSpPr>
          <a:xfrm>
            <a:off x="10650110" y="3163716"/>
            <a:ext cx="6746536" cy="6338377"/>
            <a:chOff x="10650110" y="3163716"/>
            <a:chExt cx="6746536" cy="6338377"/>
          </a:xfrm>
        </p:grpSpPr>
        <p:grpSp>
          <p:nvGrpSpPr>
            <p:cNvPr id="7" name="Group 7"/>
            <p:cNvGrpSpPr/>
            <p:nvPr/>
          </p:nvGrpSpPr>
          <p:grpSpPr>
            <a:xfrm>
              <a:off x="10650110" y="3163716"/>
              <a:ext cx="6746536" cy="6338377"/>
              <a:chOff x="0" y="0"/>
              <a:chExt cx="2351734" cy="2209456"/>
            </a:xfrm>
          </p:grpSpPr>
          <p:sp>
            <p:nvSpPr>
              <p:cNvPr id="8" name="Freeform 8"/>
              <p:cNvSpPr/>
              <p:nvPr/>
            </p:nvSpPr>
            <p:spPr>
              <a:xfrm>
                <a:off x="0" y="0"/>
                <a:ext cx="2351734" cy="2209456"/>
              </a:xfrm>
              <a:custGeom>
                <a:avLst/>
                <a:gdLst/>
                <a:ahLst/>
                <a:cxnLst/>
                <a:rect l="l" t="t" r="r" b="b"/>
                <a:pathLst>
                  <a:path w="2351734" h="2209456">
                    <a:moveTo>
                      <a:pt x="0" y="0"/>
                    </a:moveTo>
                    <a:lnTo>
                      <a:pt x="2351734" y="0"/>
                    </a:lnTo>
                    <a:lnTo>
                      <a:pt x="2351734" y="2209456"/>
                    </a:lnTo>
                    <a:lnTo>
                      <a:pt x="0" y="2209456"/>
                    </a:lnTo>
                    <a:close/>
                  </a:path>
                </a:pathLst>
              </a:custGeom>
              <a:solidFill>
                <a:srgbClr val="000000">
                  <a:alpha val="0"/>
                </a:srgbClr>
              </a:solidFill>
              <a:ln w="95250" cap="sq">
                <a:solidFill>
                  <a:srgbClr val="00468B"/>
                </a:solidFill>
                <a:prstDash val="solid"/>
                <a:miter/>
              </a:ln>
            </p:spPr>
            <p:txBody>
              <a:bodyPr/>
              <a:lstStyle/>
              <a:p>
                <a:endParaRPr lang="en-US"/>
              </a:p>
            </p:txBody>
          </p:sp>
          <p:sp>
            <p:nvSpPr>
              <p:cNvPr id="9" name="TextBox 9"/>
              <p:cNvSpPr txBox="1"/>
              <p:nvPr/>
            </p:nvSpPr>
            <p:spPr>
              <a:xfrm>
                <a:off x="0" y="19050"/>
                <a:ext cx="2351734" cy="2190406"/>
              </a:xfrm>
              <a:prstGeom prst="rect">
                <a:avLst/>
              </a:prstGeom>
            </p:spPr>
            <p:txBody>
              <a:bodyPr lIns="50800" tIns="50800" rIns="50800" bIns="50800" rtlCol="0" anchor="ctr"/>
              <a:lstStyle/>
              <a:p>
                <a:pPr algn="ctr">
                  <a:lnSpc>
                    <a:spcPts val="2599"/>
                  </a:lnSpc>
                </a:pPr>
                <a:endParaRPr/>
              </a:p>
            </p:txBody>
          </p:sp>
        </p:grpSp>
        <p:grpSp>
          <p:nvGrpSpPr>
            <p:cNvPr id="21" name="Group 20">
              <a:extLst>
                <a:ext uri="{FF2B5EF4-FFF2-40B4-BE49-F238E27FC236}">
                  <a16:creationId xmlns:a16="http://schemas.microsoft.com/office/drawing/2014/main" id="{41C55786-E3D1-C367-B42F-F5EC46BE4C06}"/>
                </a:ext>
              </a:extLst>
            </p:cNvPr>
            <p:cNvGrpSpPr/>
            <p:nvPr/>
          </p:nvGrpSpPr>
          <p:grpSpPr>
            <a:xfrm>
              <a:off x="10650110" y="3177956"/>
              <a:ext cx="6746536" cy="737669"/>
              <a:chOff x="10650110" y="3177956"/>
              <a:chExt cx="6746536" cy="737669"/>
            </a:xfrm>
          </p:grpSpPr>
          <p:grpSp>
            <p:nvGrpSpPr>
              <p:cNvPr id="13" name="Group 13"/>
              <p:cNvGrpSpPr/>
              <p:nvPr/>
            </p:nvGrpSpPr>
            <p:grpSpPr>
              <a:xfrm>
                <a:off x="10650110" y="3177956"/>
                <a:ext cx="6746536" cy="737669"/>
                <a:chOff x="0" y="0"/>
                <a:chExt cx="2351734" cy="257139"/>
              </a:xfrm>
            </p:grpSpPr>
            <p:sp>
              <p:nvSpPr>
                <p:cNvPr id="14" name="Freeform 14"/>
                <p:cNvSpPr/>
                <p:nvPr/>
              </p:nvSpPr>
              <p:spPr>
                <a:xfrm>
                  <a:off x="0" y="0"/>
                  <a:ext cx="2351734" cy="257139"/>
                </a:xfrm>
                <a:custGeom>
                  <a:avLst/>
                  <a:gdLst/>
                  <a:ahLst/>
                  <a:cxnLst/>
                  <a:rect l="l" t="t" r="r" b="b"/>
                  <a:pathLst>
                    <a:path w="2351734" h="257139">
                      <a:moveTo>
                        <a:pt x="0" y="0"/>
                      </a:moveTo>
                      <a:lnTo>
                        <a:pt x="2351734" y="0"/>
                      </a:lnTo>
                      <a:lnTo>
                        <a:pt x="2351734" y="257139"/>
                      </a:lnTo>
                      <a:lnTo>
                        <a:pt x="0" y="257139"/>
                      </a:lnTo>
                      <a:close/>
                    </a:path>
                  </a:pathLst>
                </a:custGeom>
                <a:solidFill>
                  <a:srgbClr val="00468B"/>
                </a:solidFill>
              </p:spPr>
              <p:txBody>
                <a:bodyPr/>
                <a:lstStyle/>
                <a:p>
                  <a:endParaRPr lang="en-US"/>
                </a:p>
              </p:txBody>
            </p:sp>
            <p:sp>
              <p:nvSpPr>
                <p:cNvPr id="15" name="TextBox 15"/>
                <p:cNvSpPr txBox="1"/>
                <p:nvPr/>
              </p:nvSpPr>
              <p:spPr>
                <a:xfrm>
                  <a:off x="0" y="-38100"/>
                  <a:ext cx="2351734" cy="295239"/>
                </a:xfrm>
                <a:prstGeom prst="rect">
                  <a:avLst/>
                </a:prstGeom>
              </p:spPr>
              <p:txBody>
                <a:bodyPr lIns="50800" tIns="50800" rIns="50800" bIns="50800" rtlCol="0" anchor="ctr"/>
                <a:lstStyle/>
                <a:p>
                  <a:pPr algn="ctr">
                    <a:lnSpc>
                      <a:spcPts val="2218"/>
                    </a:lnSpc>
                  </a:pPr>
                  <a:endParaRPr/>
                </a:p>
              </p:txBody>
            </p:sp>
          </p:grpSp>
          <p:sp>
            <p:nvSpPr>
              <p:cNvPr id="17" name="TextBox 17"/>
              <p:cNvSpPr txBox="1"/>
              <p:nvPr/>
            </p:nvSpPr>
            <p:spPr>
              <a:xfrm>
                <a:off x="10650110" y="3317380"/>
                <a:ext cx="6746536" cy="384336"/>
              </a:xfrm>
              <a:prstGeom prst="rect">
                <a:avLst/>
              </a:prstGeom>
            </p:spPr>
            <p:txBody>
              <a:bodyPr lIns="0" tIns="0" rIns="0" bIns="0" rtlCol="0" anchor="t">
                <a:spAutoFit/>
              </a:bodyPr>
              <a:lstStyle/>
              <a:p>
                <a:pPr algn="ctr">
                  <a:lnSpc>
                    <a:spcPts val="3120"/>
                  </a:lnSpc>
                </a:pPr>
                <a:r>
                  <a:rPr lang="en-US" sz="2400" b="1" spc="24">
                    <a:solidFill>
                      <a:srgbClr val="FFFFFF"/>
                    </a:solidFill>
                    <a:latin typeface="Poppins Bold"/>
                    <a:ea typeface="Poppins Bold"/>
                    <a:cs typeface="Poppins Bold"/>
                    <a:sym typeface="Poppins Bold"/>
                  </a:rPr>
                  <a:t>DISCOURAGED</a:t>
                </a:r>
                <a:endParaRPr lang="en-US" sz="2400" b="1" spc="24" dirty="0">
                  <a:solidFill>
                    <a:srgbClr val="FFFFFF"/>
                  </a:solidFill>
                  <a:latin typeface="Poppins Bold"/>
                  <a:ea typeface="Poppins Bold"/>
                  <a:cs typeface="Poppins Bold"/>
                  <a:sym typeface="Poppins Bold"/>
                </a:endParaRPr>
              </a:p>
            </p:txBody>
          </p:sp>
        </p:grpSp>
        <p:sp>
          <p:nvSpPr>
            <p:cNvPr id="19" name="TextBox 19"/>
            <p:cNvSpPr txBox="1"/>
            <p:nvPr/>
          </p:nvSpPr>
          <p:spPr>
            <a:xfrm>
              <a:off x="11077101" y="4307339"/>
              <a:ext cx="5870556" cy="4743450"/>
            </a:xfrm>
            <a:prstGeom prst="rect">
              <a:avLst/>
            </a:prstGeom>
          </p:spPr>
          <p:txBody>
            <a:bodyPr lIns="0" tIns="0" rIns="0" bIns="0" rtlCol="0" anchor="t">
              <a:spAutoFit/>
            </a:bodyPr>
            <a:lstStyle/>
            <a:p>
              <a:pPr marL="431797" lvl="1" indent="-215899" algn="l">
                <a:lnSpc>
                  <a:spcPts val="2399"/>
                </a:lnSpc>
                <a:buFont typeface="Arial"/>
                <a:buChar char="•"/>
              </a:pPr>
              <a:r>
                <a:rPr lang="en-US" sz="1999" b="1">
                  <a:solidFill>
                    <a:srgbClr val="000000"/>
                  </a:solidFill>
                  <a:latin typeface="Poppins Bold"/>
                  <a:ea typeface="Poppins Bold"/>
                  <a:cs typeface="Poppins Bold"/>
                  <a:sym typeface="Poppins Bold"/>
                </a:rPr>
                <a:t>Mention the hours you work or wage</a:t>
              </a:r>
            </a:p>
            <a:p>
              <a:pPr marL="863595" lvl="2" indent="-287865" algn="l">
                <a:lnSpc>
                  <a:spcPts val="2399"/>
                </a:lnSpc>
                <a:buFont typeface="Arial"/>
                <a:buChar char="⚬"/>
              </a:pPr>
              <a:r>
                <a:rPr lang="en-US" sz="1999">
                  <a:solidFill>
                    <a:srgbClr val="000000"/>
                  </a:solidFill>
                  <a:latin typeface="Poppins"/>
                  <a:ea typeface="Poppins"/>
                  <a:cs typeface="Poppins"/>
                  <a:sym typeface="Poppins"/>
                </a:rPr>
                <a:t> It can make your client feel like just another dollar</a:t>
              </a:r>
            </a:p>
            <a:p>
              <a:pPr marL="431797" lvl="1" indent="-215899" algn="l">
                <a:lnSpc>
                  <a:spcPts val="2399"/>
                </a:lnSpc>
                <a:buFont typeface="Arial"/>
                <a:buChar char="•"/>
              </a:pPr>
              <a:r>
                <a:rPr lang="en-US" sz="1999" b="1">
                  <a:solidFill>
                    <a:srgbClr val="000000"/>
                  </a:solidFill>
                  <a:latin typeface="Poppins Bold"/>
                  <a:ea typeface="Poppins Bold"/>
                  <a:cs typeface="Poppins Bold"/>
                  <a:sym typeface="Poppins Bold"/>
                </a:rPr>
                <a:t>Brag about relations you have in the industry</a:t>
              </a:r>
            </a:p>
            <a:p>
              <a:pPr marL="863595" lvl="2" indent="-287865" algn="l">
                <a:lnSpc>
                  <a:spcPts val="2399"/>
                </a:lnSpc>
                <a:buFont typeface="Arial"/>
                <a:buChar char="⚬"/>
              </a:pPr>
              <a:r>
                <a:rPr lang="en-US" sz="1999">
                  <a:solidFill>
                    <a:srgbClr val="000000"/>
                  </a:solidFill>
                  <a:latin typeface="Poppins"/>
                  <a:ea typeface="Poppins"/>
                  <a:cs typeface="Poppins"/>
                  <a:sym typeface="Poppins"/>
                </a:rPr>
                <a:t> Grandstanding turns clients off</a:t>
              </a:r>
            </a:p>
            <a:p>
              <a:pPr marL="431797" lvl="1" indent="-215899" algn="l">
                <a:lnSpc>
                  <a:spcPts val="2399"/>
                </a:lnSpc>
                <a:buFont typeface="Arial"/>
                <a:buChar char="•"/>
              </a:pPr>
              <a:r>
                <a:rPr lang="en-US" sz="1999" b="1">
                  <a:solidFill>
                    <a:srgbClr val="000000"/>
                  </a:solidFill>
                  <a:latin typeface="Poppins Bold"/>
                  <a:ea typeface="Poppins Bold"/>
                  <a:cs typeface="Poppins Bold"/>
                  <a:sym typeface="Poppins Bold"/>
                </a:rPr>
                <a:t>Assume your buyer wants a confidante or friend</a:t>
              </a:r>
            </a:p>
            <a:p>
              <a:pPr marL="863595" lvl="2" indent="-287865" algn="l">
                <a:lnSpc>
                  <a:spcPts val="2399"/>
                </a:lnSpc>
                <a:buFont typeface="Arial"/>
                <a:buChar char="⚬"/>
              </a:pPr>
              <a:r>
                <a:rPr lang="en-US" sz="1999">
                  <a:solidFill>
                    <a:srgbClr val="000000"/>
                  </a:solidFill>
                  <a:latin typeface="Poppins"/>
                  <a:ea typeface="Poppins"/>
                  <a:cs typeface="Poppins"/>
                  <a:sym typeface="Poppins"/>
                </a:rPr>
                <a:t> Keep things professional, not personal</a:t>
              </a:r>
            </a:p>
            <a:p>
              <a:pPr marL="431797" lvl="1" indent="-215899" algn="l">
                <a:lnSpc>
                  <a:spcPts val="2399"/>
                </a:lnSpc>
                <a:buFont typeface="Arial"/>
                <a:buChar char="•"/>
              </a:pPr>
              <a:r>
                <a:rPr lang="en-US" sz="1999" b="1">
                  <a:solidFill>
                    <a:srgbClr val="000000"/>
                  </a:solidFill>
                  <a:latin typeface="Poppins Bold"/>
                  <a:ea typeface="Poppins Bold"/>
                  <a:cs typeface="Poppins Bold"/>
                  <a:sym typeface="Poppins Bold"/>
                </a:rPr>
                <a:t>Negate out of hand information your buyer gets online</a:t>
              </a:r>
            </a:p>
            <a:p>
              <a:pPr marL="863595" lvl="2" indent="-287865" algn="l">
                <a:lnSpc>
                  <a:spcPts val="2399"/>
                </a:lnSpc>
                <a:buFont typeface="Arial"/>
                <a:buChar char="⚬"/>
              </a:pPr>
              <a:r>
                <a:rPr lang="en-US" sz="1999">
                  <a:solidFill>
                    <a:srgbClr val="000000"/>
                  </a:solidFill>
                  <a:latin typeface="Poppins"/>
                  <a:ea typeface="Poppins"/>
                  <a:cs typeface="Poppins"/>
                  <a:sym typeface="Poppins"/>
                </a:rPr>
                <a:t> Clients want to feel they have some control of their own destiny </a:t>
              </a:r>
            </a:p>
            <a:p>
              <a:pPr marL="431797" lvl="1" indent="-215899" algn="l">
                <a:lnSpc>
                  <a:spcPts val="2399"/>
                </a:lnSpc>
                <a:buFont typeface="Arial"/>
                <a:buChar char="•"/>
              </a:pPr>
              <a:r>
                <a:rPr lang="en-US" sz="1999" b="1">
                  <a:solidFill>
                    <a:srgbClr val="000000"/>
                  </a:solidFill>
                  <a:latin typeface="Poppins Bold"/>
                  <a:ea typeface="Poppins Bold"/>
                  <a:cs typeface="Poppins Bold"/>
                  <a:sym typeface="Poppins Bold"/>
                </a:rPr>
                <a:t>Talk about how aggressive you can be</a:t>
              </a:r>
            </a:p>
            <a:p>
              <a:pPr marL="863595" lvl="2" indent="-287865" algn="l">
                <a:lnSpc>
                  <a:spcPts val="2399"/>
                </a:lnSpc>
                <a:buFont typeface="Arial"/>
                <a:buChar char="⚬"/>
              </a:pPr>
              <a:r>
                <a:rPr lang="en-US" sz="1999">
                  <a:solidFill>
                    <a:srgbClr val="000000"/>
                  </a:solidFill>
                  <a:latin typeface="Poppins"/>
                  <a:ea typeface="Poppins"/>
                  <a:cs typeface="Poppins"/>
                  <a:sym typeface="Poppins"/>
                </a:rPr>
                <a:t> Generally, clients prefer a deft negotiator over a browbeater </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b3d5e18-20ff-42b7-aeea-4bbbe4e146d1">
      <Terms xmlns="http://schemas.microsoft.com/office/infopath/2007/PartnerControls"/>
    </lcf76f155ced4ddcb4097134ff3c332f>
    <TaxCatchAll xmlns="220e8e58-85be-4bd4-9c14-013d28eb09c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1FDB2F40046DD44B9C0AFAF3466AC0A" ma:contentTypeVersion="17" ma:contentTypeDescription="Create a new document." ma:contentTypeScope="" ma:versionID="11ecbbb14c7486c8493d432547f06086">
  <xsd:schema xmlns:xsd="http://www.w3.org/2001/XMLSchema" xmlns:xs="http://www.w3.org/2001/XMLSchema" xmlns:p="http://schemas.microsoft.com/office/2006/metadata/properties" xmlns:ns2="ab3d5e18-20ff-42b7-aeea-4bbbe4e146d1" xmlns:ns3="220e8e58-85be-4bd4-9c14-013d28eb09c5" targetNamespace="http://schemas.microsoft.com/office/2006/metadata/properties" ma:root="true" ma:fieldsID="0ca7580430401406d50068c714febe98" ns2:_="" ns3:_="">
    <xsd:import namespace="ab3d5e18-20ff-42b7-aeea-4bbbe4e146d1"/>
    <xsd:import namespace="220e8e58-85be-4bd4-9c14-013d28eb09c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3d5e18-20ff-42b7-aeea-4bbbe4e146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ad4c24d-f35f-4822-982d-7d9efcb0f45d"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20e8e58-85be-4bd4-9c14-013d28eb09c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be0329a-6e0e-4e2d-96fc-d4b6fc3c8bfe}" ma:internalName="TaxCatchAll" ma:showField="CatchAllData" ma:web="220e8e58-85be-4bd4-9c14-013d28eb09c5">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5F268D-D1DC-4B58-AED8-DF09908D8DF9}">
  <ds:schemaRefs>
    <ds:schemaRef ds:uri="http://schemas.microsoft.com/office/2006/metadata/properties"/>
    <ds:schemaRef ds:uri="http://schemas.microsoft.com/office/infopath/2007/PartnerControls"/>
    <ds:schemaRef ds:uri="ab3d5e18-20ff-42b7-aeea-4bbbe4e146d1"/>
    <ds:schemaRef ds:uri="220e8e58-85be-4bd4-9c14-013d28eb09c5"/>
  </ds:schemaRefs>
</ds:datastoreItem>
</file>

<file path=customXml/itemProps2.xml><?xml version="1.0" encoding="utf-8"?>
<ds:datastoreItem xmlns:ds="http://schemas.openxmlformats.org/officeDocument/2006/customXml" ds:itemID="{3E392BEC-0C64-4D8D-BBED-F2864B8366D0}">
  <ds:schemaRefs>
    <ds:schemaRef ds:uri="http://schemas.microsoft.com/sharepoint/v3/contenttype/forms"/>
  </ds:schemaRefs>
</ds:datastoreItem>
</file>

<file path=customXml/itemProps3.xml><?xml version="1.0" encoding="utf-8"?>
<ds:datastoreItem xmlns:ds="http://schemas.openxmlformats.org/officeDocument/2006/customXml" ds:itemID="{B38CF1BD-B8A0-41C8-8424-8DB99961C1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3d5e18-20ff-42b7-aeea-4bbbe4e146d1"/>
    <ds:schemaRef ds:uri="220e8e58-85be-4bd4-9c14-013d28eb09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TotalTime>
  <Words>268</Words>
  <Application>Microsoft Office PowerPoint</Application>
  <PresentationFormat>Custom</PresentationFormat>
  <Paragraphs>25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Calibri</vt:lpstr>
      <vt:lpstr>Red Hat Display Heavy</vt:lpstr>
      <vt:lpstr>Poppins</vt:lpstr>
      <vt:lpstr>Poppins Bold</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Value of Representation_Slide_Deck</dc:title>
  <cp:lastModifiedBy>Sarah Paniagua</cp:lastModifiedBy>
  <cp:revision>19</cp:revision>
  <dcterms:created xsi:type="dcterms:W3CDTF">2006-08-16T00:00:00Z</dcterms:created>
  <dcterms:modified xsi:type="dcterms:W3CDTF">2025-05-16T19:51:15Z</dcterms:modified>
  <dc:identifier>DAGhvRdyCVA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0x01010091FDB2F40046DD44B9C0AFAF3466AC0A</vt:lpwstr>
  </property>
</Properties>
</file>