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66" r:id="rId2"/>
    <p:sldId id="267" r:id="rId3"/>
  </p:sldIdLst>
  <p:sldSz cx="18288000" cy="10287000"/>
  <p:notesSz cx="6858000" cy="9144000"/>
  <p:embeddedFontLst>
    <p:embeddedFont>
      <p:font typeface="Poppins" pitchFamily="2" charset="77"/>
      <p:regular r:id="rId4"/>
      <p:bold r:id="rId5"/>
      <p:italic r:id="rId6"/>
      <p:boldItalic r:id="rId7"/>
    </p:embeddedFont>
    <p:embeddedFont>
      <p:font typeface="Poppins Bold" pitchFamily="2" charset="77"/>
      <p:regular r:id="rId8"/>
      <p:bold r:id="rId9"/>
    </p:embeddedFont>
    <p:embeddedFont>
      <p:font typeface="Red Hat Display Heavy" panose="02010303040201060303" pitchFamily="2" charset="0"/>
      <p:regular r:id="rId10"/>
      <p:bold r:id="rId11"/>
      <p:italic r:id="rId12"/>
      <p:boldItalic r:id="rId1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58" autoAdjust="0"/>
    <p:restoredTop sz="94558" autoAdjust="0"/>
  </p:normalViewPr>
  <p:slideViewPr>
    <p:cSldViewPr>
      <p:cViewPr varScale="1">
        <p:scale>
          <a:sx n="77" d="100"/>
          <a:sy n="77" d="100"/>
        </p:scale>
        <p:origin x="696"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viewProps" Target="viewProps.xml"/><Relationship Id="rId10" Type="http://schemas.openxmlformats.org/officeDocument/2006/relationships/font" Target="fonts/font7.fntdata"/><Relationship Id="rId19" Type="http://schemas.openxmlformats.org/officeDocument/2006/relationships/customXml" Target="../customXml/item2.xml"/><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5/14/25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p:nvPr/>
        </p:nvSpPr>
        <p:spPr>
          <a:xfrm>
            <a:off x="1028700" y="3667099"/>
            <a:ext cx="17259300" cy="2860676"/>
          </a:xfrm>
          <a:prstGeom prst="rect">
            <a:avLst/>
          </a:prstGeom>
        </p:spPr>
        <p:txBody>
          <a:bodyPr lIns="0" tIns="0" rIns="0" bIns="0" rtlCol="0" anchor="t">
            <a:spAutoFit/>
          </a:bodyPr>
          <a:lstStyle/>
          <a:p>
            <a:pPr algn="l">
              <a:lnSpc>
                <a:spcPts val="11000"/>
              </a:lnSpc>
            </a:pPr>
            <a:r>
              <a:rPr lang="en-US" sz="11000" b="1" spc="-242" dirty="0">
                <a:solidFill>
                  <a:srgbClr val="00468B"/>
                </a:solidFill>
                <a:latin typeface="Red Hat Display Heavy"/>
                <a:ea typeface="Red Hat Display Heavy"/>
                <a:cs typeface="Red Hat Display Heavy"/>
                <a:sym typeface="Red Hat Display Heavy"/>
              </a:rPr>
              <a:t>WHY LISTING </a:t>
            </a:r>
          </a:p>
          <a:p>
            <a:pPr algn="l">
              <a:lnSpc>
                <a:spcPts val="11000"/>
              </a:lnSpc>
            </a:pPr>
            <a:r>
              <a:rPr lang="en-US" sz="11000" b="1" spc="-242" dirty="0">
                <a:solidFill>
                  <a:srgbClr val="00468B"/>
                </a:solidFill>
                <a:latin typeface="Red Hat Display Heavy"/>
                <a:ea typeface="Red Hat Display Heavy"/>
                <a:cs typeface="Red Hat Display Heavy"/>
                <a:sym typeface="Red Hat Display Heavy"/>
              </a:rPr>
              <a:t>EXPOSURE MATTERS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txBox="1"/>
          <p:nvPr/>
        </p:nvSpPr>
        <p:spPr>
          <a:xfrm>
            <a:off x="1433071" y="6598358"/>
            <a:ext cx="15826229" cy="2797175"/>
          </a:xfrm>
          <a:prstGeom prst="rect">
            <a:avLst/>
          </a:prstGeom>
        </p:spPr>
        <p:txBody>
          <a:bodyPr lIns="0" tIns="0" rIns="0" bIns="0" rtlCol="0" anchor="t">
            <a:spAutoFit/>
          </a:bodyPr>
          <a:lstStyle/>
          <a:p>
            <a:pPr algn="l">
              <a:lnSpc>
                <a:spcPts val="2200"/>
              </a:lnSpc>
            </a:pPr>
            <a:r>
              <a:rPr lang="en-US" sz="2000" dirty="0">
                <a:solidFill>
                  <a:srgbClr val="1F2020"/>
                </a:solidFill>
                <a:latin typeface="Poppins"/>
                <a:ea typeface="Poppins"/>
                <a:cs typeface="Poppins"/>
                <a:sym typeface="Poppins"/>
              </a:rPr>
              <a:t>If you don’t list on the MLS, it comes at a very literal cost. According to Zillow research, homes in California that are sold off-MLS typically go for $30,000 less. </a:t>
            </a:r>
          </a:p>
          <a:p>
            <a:pPr algn="l">
              <a:lnSpc>
                <a:spcPts val="2200"/>
              </a:lnSpc>
            </a:pPr>
            <a:endParaRPr lang="en-US" sz="2000" dirty="0">
              <a:solidFill>
                <a:srgbClr val="1F2020"/>
              </a:solidFill>
              <a:latin typeface="Poppins"/>
              <a:ea typeface="Poppins"/>
              <a:cs typeface="Poppins"/>
              <a:sym typeface="Poppins"/>
            </a:endParaRPr>
          </a:p>
          <a:p>
            <a:pPr algn="l">
              <a:lnSpc>
                <a:spcPts val="2200"/>
              </a:lnSpc>
            </a:pPr>
            <a:r>
              <a:rPr lang="en-US" sz="2000" dirty="0">
                <a:solidFill>
                  <a:srgbClr val="1F2020"/>
                </a:solidFill>
                <a:latin typeface="Poppins"/>
                <a:ea typeface="Poppins"/>
                <a:cs typeface="Poppins"/>
                <a:sym typeface="Poppins"/>
              </a:rPr>
              <a:t>Private listing networks that are unaffiliated with the multiple listing service have been shown to be more vulnerable to fraud and discriminatory practices. </a:t>
            </a:r>
          </a:p>
          <a:p>
            <a:pPr algn="l">
              <a:lnSpc>
                <a:spcPts val="2200"/>
              </a:lnSpc>
            </a:pPr>
            <a:endParaRPr lang="en-US" sz="2000" dirty="0">
              <a:solidFill>
                <a:srgbClr val="1F2020"/>
              </a:solidFill>
              <a:latin typeface="Poppins"/>
              <a:ea typeface="Poppins"/>
              <a:cs typeface="Poppins"/>
              <a:sym typeface="Poppins"/>
            </a:endParaRPr>
          </a:p>
          <a:p>
            <a:pPr algn="l">
              <a:lnSpc>
                <a:spcPts val="2200"/>
              </a:lnSpc>
            </a:pPr>
            <a:r>
              <a:rPr lang="en-US" sz="2000" dirty="0">
                <a:solidFill>
                  <a:srgbClr val="1F2020"/>
                </a:solidFill>
                <a:latin typeface="Poppins"/>
                <a:ea typeface="Poppins"/>
                <a:cs typeface="Poppins"/>
                <a:sym typeface="Poppins"/>
              </a:rPr>
              <a:t>By using CRMLS, I can offer you access to the behind-the-scenes world of the real estate industry. </a:t>
            </a:r>
          </a:p>
          <a:p>
            <a:pPr algn="l">
              <a:lnSpc>
                <a:spcPts val="2200"/>
              </a:lnSpc>
            </a:pPr>
            <a:endParaRPr lang="en-US" sz="2000" dirty="0">
              <a:solidFill>
                <a:srgbClr val="1F2020"/>
              </a:solidFill>
              <a:latin typeface="Poppins"/>
              <a:ea typeface="Poppins"/>
              <a:cs typeface="Poppins"/>
              <a:sym typeface="Poppins"/>
            </a:endParaRPr>
          </a:p>
          <a:p>
            <a:pPr algn="l">
              <a:lnSpc>
                <a:spcPts val="2200"/>
              </a:lnSpc>
            </a:pPr>
            <a:r>
              <a:rPr lang="en-US" sz="2000" dirty="0">
                <a:solidFill>
                  <a:srgbClr val="1F2020"/>
                </a:solidFill>
                <a:latin typeface="Poppins"/>
                <a:ea typeface="Poppins"/>
                <a:cs typeface="Poppins"/>
                <a:sym typeface="Poppins"/>
              </a:rPr>
              <a:t>The math is simple – more exposure for your listing means more money for you. That’s why I use CRMLS to give you the most profitable and safest selling experience possible. </a:t>
            </a:r>
          </a:p>
        </p:txBody>
      </p:sp>
      <p:grpSp>
        <p:nvGrpSpPr>
          <p:cNvPr id="9" name="Group 8">
            <a:extLst>
              <a:ext uri="{FF2B5EF4-FFF2-40B4-BE49-F238E27FC236}">
                <a16:creationId xmlns:a16="http://schemas.microsoft.com/office/drawing/2014/main" id="{3A38FE10-F9FA-697B-0EBD-44EFD3E05E7A}"/>
              </a:ext>
            </a:extLst>
          </p:cNvPr>
          <p:cNvGrpSpPr/>
          <p:nvPr/>
        </p:nvGrpSpPr>
        <p:grpSpPr>
          <a:xfrm>
            <a:off x="1433071" y="923925"/>
            <a:ext cx="15543465" cy="1971667"/>
            <a:chOff x="1433071" y="923925"/>
            <a:chExt cx="15543465" cy="1971667"/>
          </a:xfrm>
        </p:grpSpPr>
        <p:sp>
          <p:nvSpPr>
            <p:cNvPr id="5" name="TextBox 5"/>
            <p:cNvSpPr txBox="1"/>
            <p:nvPr/>
          </p:nvSpPr>
          <p:spPr>
            <a:xfrm>
              <a:off x="1433071" y="2031992"/>
              <a:ext cx="15543465" cy="863600"/>
            </a:xfrm>
            <a:prstGeom prst="rect">
              <a:avLst/>
            </a:prstGeom>
          </p:spPr>
          <p:txBody>
            <a:bodyPr lIns="0" tIns="0" rIns="0" bIns="0" rtlCol="0" anchor="t">
              <a:spAutoFit/>
            </a:bodyPr>
            <a:lstStyle/>
            <a:p>
              <a:pPr algn="l">
                <a:lnSpc>
                  <a:spcPts val="2200"/>
                </a:lnSpc>
              </a:pPr>
              <a:r>
                <a:rPr lang="en-US" sz="2000" dirty="0">
                  <a:solidFill>
                    <a:srgbClr val="1F2020"/>
                  </a:solidFill>
                  <a:latin typeface="Poppins"/>
                  <a:ea typeface="Poppins"/>
                  <a:cs typeface="Poppins"/>
                  <a:sym typeface="Poppins"/>
                </a:rPr>
                <a:t>The multiple listing service (MLS) is one of the most efficient ways to advertise your home. I work with California Regional MLS, the largest and most distinguished MLS in California and second largest in the country, which means your property reaches the most potential buyers possible to ensure you get competitive offers. </a:t>
              </a:r>
            </a:p>
          </p:txBody>
        </p:sp>
        <p:sp>
          <p:nvSpPr>
            <p:cNvPr id="7" name="TextBox 7"/>
            <p:cNvSpPr txBox="1"/>
            <p:nvPr/>
          </p:nvSpPr>
          <p:spPr>
            <a:xfrm>
              <a:off x="1433071" y="923925"/>
              <a:ext cx="11781992" cy="635000"/>
            </a:xfrm>
            <a:prstGeom prst="rect">
              <a:avLst/>
            </a:prstGeom>
          </p:spPr>
          <p:txBody>
            <a:bodyPr lIns="0" tIns="0" rIns="0" bIns="0" rtlCol="0" anchor="t">
              <a:spAutoFit/>
            </a:bodyPr>
            <a:lstStyle/>
            <a:p>
              <a:pPr algn="l">
                <a:lnSpc>
                  <a:spcPts val="4900"/>
                </a:lnSpc>
                <a:spcBef>
                  <a:spcPct val="0"/>
                </a:spcBef>
              </a:pPr>
              <a:r>
                <a:rPr lang="en-US" sz="3500" b="1" spc="-77" dirty="0">
                  <a:solidFill>
                    <a:srgbClr val="00468B"/>
                  </a:solidFill>
                  <a:latin typeface="Poppins Bold"/>
                  <a:ea typeface="Poppins Bold"/>
                  <a:cs typeface="Poppins Bold"/>
                  <a:sym typeface="Poppins Bold"/>
                </a:rPr>
                <a:t>Why Listing Exposure Matters</a:t>
              </a:r>
            </a:p>
          </p:txBody>
        </p:sp>
      </p:grpSp>
      <p:grpSp>
        <p:nvGrpSpPr>
          <p:cNvPr id="10" name="Group 9">
            <a:extLst>
              <a:ext uri="{FF2B5EF4-FFF2-40B4-BE49-F238E27FC236}">
                <a16:creationId xmlns:a16="http://schemas.microsoft.com/office/drawing/2014/main" id="{EAAA4BF9-0E8F-6E13-D010-2BD4AAA19182}"/>
              </a:ext>
            </a:extLst>
          </p:cNvPr>
          <p:cNvGrpSpPr/>
          <p:nvPr/>
        </p:nvGrpSpPr>
        <p:grpSpPr>
          <a:xfrm>
            <a:off x="1433071" y="3344761"/>
            <a:ext cx="8730608" cy="2758297"/>
            <a:chOff x="1433071" y="3344761"/>
            <a:chExt cx="8730608" cy="2758297"/>
          </a:xfrm>
        </p:grpSpPr>
        <p:grpSp>
          <p:nvGrpSpPr>
            <p:cNvPr id="2" name="Group 2"/>
            <p:cNvGrpSpPr/>
            <p:nvPr/>
          </p:nvGrpSpPr>
          <p:grpSpPr>
            <a:xfrm>
              <a:off x="1433071" y="3344761"/>
              <a:ext cx="8730608" cy="2758297"/>
              <a:chOff x="0" y="0"/>
              <a:chExt cx="3043349" cy="961498"/>
            </a:xfrm>
          </p:grpSpPr>
          <p:sp>
            <p:nvSpPr>
              <p:cNvPr id="3" name="Freeform 3"/>
              <p:cNvSpPr/>
              <p:nvPr/>
            </p:nvSpPr>
            <p:spPr>
              <a:xfrm>
                <a:off x="0" y="0"/>
                <a:ext cx="3043349" cy="961498"/>
              </a:xfrm>
              <a:custGeom>
                <a:avLst/>
                <a:gdLst/>
                <a:ahLst/>
                <a:cxnLst/>
                <a:rect l="l" t="t" r="r" b="b"/>
                <a:pathLst>
                  <a:path w="3043349" h="961498">
                    <a:moveTo>
                      <a:pt x="0" y="0"/>
                    </a:moveTo>
                    <a:lnTo>
                      <a:pt x="3043349" y="0"/>
                    </a:lnTo>
                    <a:lnTo>
                      <a:pt x="3043349" y="961498"/>
                    </a:lnTo>
                    <a:lnTo>
                      <a:pt x="0" y="961498"/>
                    </a:lnTo>
                    <a:close/>
                  </a:path>
                </a:pathLst>
              </a:custGeom>
              <a:solidFill>
                <a:srgbClr val="000000">
                  <a:alpha val="0"/>
                </a:srgbClr>
              </a:solidFill>
              <a:ln w="95250" cap="sq">
                <a:solidFill>
                  <a:srgbClr val="00468B"/>
                </a:solidFill>
                <a:prstDash val="solid"/>
                <a:miter/>
              </a:ln>
            </p:spPr>
            <p:txBody>
              <a:bodyPr/>
              <a:lstStyle/>
              <a:p>
                <a:endParaRPr lang="en-US"/>
              </a:p>
            </p:txBody>
          </p:sp>
          <p:sp>
            <p:nvSpPr>
              <p:cNvPr id="4" name="TextBox 4"/>
              <p:cNvSpPr txBox="1"/>
              <p:nvPr/>
            </p:nvSpPr>
            <p:spPr>
              <a:xfrm>
                <a:off x="0" y="19050"/>
                <a:ext cx="3043349" cy="942448"/>
              </a:xfrm>
              <a:prstGeom prst="rect">
                <a:avLst/>
              </a:prstGeom>
            </p:spPr>
            <p:txBody>
              <a:bodyPr lIns="50800" tIns="50800" rIns="50800" bIns="50800" rtlCol="0" anchor="ctr"/>
              <a:lstStyle/>
              <a:p>
                <a:pPr algn="ctr">
                  <a:lnSpc>
                    <a:spcPts val="2599"/>
                  </a:lnSpc>
                </a:pPr>
                <a:endParaRPr/>
              </a:p>
            </p:txBody>
          </p:sp>
        </p:grpSp>
        <p:sp>
          <p:nvSpPr>
            <p:cNvPr id="8" name="TextBox 8"/>
            <p:cNvSpPr txBox="1"/>
            <p:nvPr/>
          </p:nvSpPr>
          <p:spPr>
            <a:xfrm>
              <a:off x="1925927" y="3685367"/>
              <a:ext cx="7961110" cy="2058256"/>
            </a:xfrm>
            <a:prstGeom prst="rect">
              <a:avLst/>
            </a:prstGeom>
          </p:spPr>
          <p:txBody>
            <a:bodyPr lIns="0" tIns="0" rIns="0" bIns="0" rtlCol="0" anchor="t">
              <a:spAutoFit/>
            </a:bodyPr>
            <a:lstStyle/>
            <a:p>
              <a:pPr algn="l">
                <a:lnSpc>
                  <a:spcPts val="3120"/>
                </a:lnSpc>
              </a:pPr>
              <a:r>
                <a:rPr lang="en-US" sz="2400" b="1" spc="24" dirty="0">
                  <a:solidFill>
                    <a:srgbClr val="00468B"/>
                  </a:solidFill>
                  <a:latin typeface="Poppins Bold"/>
                  <a:ea typeface="Poppins Bold"/>
                  <a:cs typeface="Poppins Bold"/>
                  <a:sym typeface="Poppins Bold"/>
                </a:rPr>
                <a:t>When I list your home on the MLS, you get: </a:t>
              </a:r>
            </a:p>
            <a:p>
              <a:pPr algn="l">
                <a:lnSpc>
                  <a:spcPts val="2600"/>
                </a:lnSpc>
              </a:pPr>
              <a:endParaRPr lang="en-US" sz="2400" b="1" spc="24" dirty="0">
                <a:solidFill>
                  <a:srgbClr val="00468B"/>
                </a:solidFill>
                <a:latin typeface="Poppins Bold"/>
                <a:ea typeface="Poppins Bold"/>
                <a:cs typeface="Poppins Bold"/>
                <a:sym typeface="Poppins Bold"/>
              </a:endParaRPr>
            </a:p>
            <a:p>
              <a:pPr marL="431802" lvl="1" indent="-215901" algn="l">
                <a:lnSpc>
                  <a:spcPts val="2600"/>
                </a:lnSpc>
                <a:buFont typeface="Arial"/>
                <a:buChar char="•"/>
              </a:pPr>
              <a:r>
                <a:rPr lang="en-US" sz="2000" dirty="0">
                  <a:solidFill>
                    <a:srgbClr val="000000"/>
                  </a:solidFill>
                  <a:latin typeface="Poppins"/>
                  <a:ea typeface="Poppins"/>
                  <a:cs typeface="Poppins"/>
                  <a:sym typeface="Poppins"/>
                </a:rPr>
                <a:t>Broader exposure to more home buyers </a:t>
              </a:r>
            </a:p>
            <a:p>
              <a:pPr marL="431802" lvl="1" indent="-215901" algn="l">
                <a:lnSpc>
                  <a:spcPts val="2600"/>
                </a:lnSpc>
                <a:buFont typeface="Arial"/>
                <a:buChar char="•"/>
              </a:pPr>
              <a:r>
                <a:rPr lang="en-US" sz="2000" dirty="0">
                  <a:solidFill>
                    <a:srgbClr val="000000"/>
                  </a:solidFill>
                  <a:latin typeface="Poppins"/>
                  <a:ea typeface="Poppins"/>
                  <a:cs typeface="Poppins"/>
                  <a:sym typeface="Poppins"/>
                </a:rPr>
                <a:t>Connected with vetted industry professionals </a:t>
              </a:r>
            </a:p>
            <a:p>
              <a:pPr marL="431802" lvl="1" indent="-215901" algn="l">
                <a:lnSpc>
                  <a:spcPts val="2600"/>
                </a:lnSpc>
                <a:buFont typeface="Arial"/>
                <a:buChar char="•"/>
              </a:pPr>
              <a:r>
                <a:rPr lang="en-US" sz="2000" dirty="0">
                  <a:solidFill>
                    <a:srgbClr val="000000"/>
                  </a:solidFill>
                  <a:latin typeface="Poppins"/>
                  <a:ea typeface="Poppins"/>
                  <a:cs typeface="Poppins"/>
                  <a:sym typeface="Poppins"/>
                </a:rPr>
                <a:t>Circulation across widely popular third party websites </a:t>
              </a:r>
            </a:p>
            <a:p>
              <a:pPr marL="431802" lvl="1" indent="-215901" algn="l">
                <a:lnSpc>
                  <a:spcPts val="2600"/>
                </a:lnSpc>
                <a:buFont typeface="Arial"/>
                <a:buChar char="•"/>
              </a:pPr>
              <a:r>
                <a:rPr lang="en-US" sz="2000" dirty="0">
                  <a:solidFill>
                    <a:srgbClr val="000000"/>
                  </a:solidFill>
                  <a:latin typeface="Poppins"/>
                  <a:ea typeface="Poppins"/>
                  <a:cs typeface="Poppins"/>
                  <a:sym typeface="Poppins"/>
                </a:rPr>
                <a:t>Customized privacy </a:t>
              </a:r>
              <a:r>
                <a:rPr lang="en-US" sz="2000">
                  <a:solidFill>
                    <a:srgbClr val="000000"/>
                  </a:solidFill>
                  <a:latin typeface="Poppins"/>
                  <a:ea typeface="Poppins"/>
                  <a:cs typeface="Poppins"/>
                  <a:sym typeface="Poppins"/>
                </a:rPr>
                <a:t>and security</a:t>
              </a:r>
              <a:endParaRPr lang="en-US" sz="2000" dirty="0">
                <a:solidFill>
                  <a:srgbClr val="000000"/>
                </a:solidFill>
                <a:latin typeface="Poppins"/>
                <a:ea typeface="Poppins"/>
                <a:cs typeface="Poppins"/>
                <a:sym typeface="Poppins"/>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FDB2F40046DD44B9C0AFAF3466AC0A" ma:contentTypeVersion="17" ma:contentTypeDescription="Create a new document." ma:contentTypeScope="" ma:versionID="11ecbbb14c7486c8493d432547f06086">
  <xsd:schema xmlns:xsd="http://www.w3.org/2001/XMLSchema" xmlns:xs="http://www.w3.org/2001/XMLSchema" xmlns:p="http://schemas.microsoft.com/office/2006/metadata/properties" xmlns:ns2="ab3d5e18-20ff-42b7-aeea-4bbbe4e146d1" xmlns:ns3="220e8e58-85be-4bd4-9c14-013d28eb09c5" targetNamespace="http://schemas.microsoft.com/office/2006/metadata/properties" ma:root="true" ma:fieldsID="0ca7580430401406d50068c714febe98" ns2:_="" ns3:_="">
    <xsd:import namespace="ab3d5e18-20ff-42b7-aeea-4bbbe4e146d1"/>
    <xsd:import namespace="220e8e58-85be-4bd4-9c14-013d28eb09c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3d5e18-20ff-42b7-aeea-4bbbe4e146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ad4c24d-f35f-4822-982d-7d9efcb0f45d"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20e8e58-85be-4bd4-9c14-013d28eb09c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be0329a-6e0e-4e2d-96fc-d4b6fc3c8bfe}" ma:internalName="TaxCatchAll" ma:showField="CatchAllData" ma:web="220e8e58-85be-4bd4-9c14-013d28eb09c5">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b3d5e18-20ff-42b7-aeea-4bbbe4e146d1">
      <Terms xmlns="http://schemas.microsoft.com/office/infopath/2007/PartnerControls"/>
    </lcf76f155ced4ddcb4097134ff3c332f>
    <TaxCatchAll xmlns="220e8e58-85be-4bd4-9c14-013d28eb09c5" xsi:nil="true"/>
  </documentManagement>
</p:properties>
</file>

<file path=customXml/itemProps1.xml><?xml version="1.0" encoding="utf-8"?>
<ds:datastoreItem xmlns:ds="http://schemas.openxmlformats.org/officeDocument/2006/customXml" ds:itemID="{38376C5F-00CB-481E-A168-50F81BFD8E8B}"/>
</file>

<file path=customXml/itemProps2.xml><?xml version="1.0" encoding="utf-8"?>
<ds:datastoreItem xmlns:ds="http://schemas.openxmlformats.org/officeDocument/2006/customXml" ds:itemID="{77EE3CE7-4578-4FD5-8EDD-31252FB3A8B1}"/>
</file>

<file path=customXml/itemProps3.xml><?xml version="1.0" encoding="utf-8"?>
<ds:datastoreItem xmlns:ds="http://schemas.openxmlformats.org/officeDocument/2006/customXml" ds:itemID="{53EA603B-08A4-4F1C-8985-07DDE75E97AE}"/>
</file>

<file path=docProps/app.xml><?xml version="1.0" encoding="utf-8"?>
<Properties xmlns="http://schemas.openxmlformats.org/officeDocument/2006/extended-properties" xmlns:vt="http://schemas.openxmlformats.org/officeDocument/2006/docPropsVTypes">
  <TotalTime>27</TotalTime>
  <Words>211</Words>
  <Application>Microsoft Macintosh PowerPoint</Application>
  <PresentationFormat>Custom</PresentationFormat>
  <Paragraphs>17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Poppins</vt:lpstr>
      <vt:lpstr>Arial</vt:lpstr>
      <vt:lpstr>Poppins Bold</vt:lpstr>
      <vt:lpstr>Red Hat Display Heavy</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Value of Representation_Slide_Deck</dc:title>
  <cp:lastModifiedBy>Al Aldrich</cp:lastModifiedBy>
  <cp:revision>17</cp:revision>
  <dcterms:created xsi:type="dcterms:W3CDTF">2006-08-16T00:00:00Z</dcterms:created>
  <dcterms:modified xsi:type="dcterms:W3CDTF">2025-05-14T16:25:40Z</dcterms:modified>
  <dc:identifier>DAGhvRdyCVA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0x01010091FDB2F40046DD44B9C0AFAF3466AC0A</vt:lpwstr>
  </property>
</Properties>
</file>