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8" r:id="rId2"/>
    <p:sldId id="269" r:id="rId3"/>
  </p:sldIdLst>
  <p:sldSz cx="18288000" cy="10287000"/>
  <p:notesSz cx="6858000" cy="9144000"/>
  <p:embeddedFontLst>
    <p:embeddedFont>
      <p:font typeface="Poppins" pitchFamily="2" charset="77"/>
      <p:regular r:id="rId4"/>
      <p:bold r:id="rId5"/>
      <p:italic r:id="rId6"/>
      <p:boldItalic r:id="rId7"/>
    </p:embeddedFont>
    <p:embeddedFont>
      <p:font typeface="Poppins Bold" pitchFamily="2" charset="77"/>
      <p:regular r:id="rId8"/>
      <p:bold r:id="rId9"/>
    </p:embeddedFont>
    <p:embeddedFont>
      <p:font typeface="Red Hat Display Heavy" panose="02010303040201060303" pitchFamily="2"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58" autoAdjust="0"/>
    <p:restoredTop sz="94558" autoAdjust="0"/>
  </p:normalViewPr>
  <p:slideViewPr>
    <p:cSldViewPr>
      <p:cViewPr varScale="1">
        <p:scale>
          <a:sx n="77" d="100"/>
          <a:sy n="77" d="100"/>
        </p:scale>
        <p:origin x="69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19" Type="http://schemas.openxmlformats.org/officeDocument/2006/relationships/customXml" Target="../customXml/item2.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0"/>
            <a:ext cx="18288001" cy="10287000"/>
          </a:xfrm>
          <a:custGeom>
            <a:avLst/>
            <a:gdLst/>
            <a:ahLst/>
            <a:cxnLst/>
            <a:rect l="l" t="t" r="r" b="b"/>
            <a:pathLst>
              <a:path w="26990510" h="16236541">
                <a:moveTo>
                  <a:pt x="0" y="0"/>
                </a:moveTo>
                <a:lnTo>
                  <a:pt x="26990510" y="0"/>
                </a:lnTo>
                <a:lnTo>
                  <a:pt x="26990510" y="16236541"/>
                </a:lnTo>
                <a:lnTo>
                  <a:pt x="0" y="16236541"/>
                </a:lnTo>
                <a:lnTo>
                  <a:pt x="0" y="0"/>
                </a:lnTo>
                <a:close/>
              </a:path>
            </a:pathLst>
          </a:custGeom>
          <a:blipFill>
            <a:blip r:embed="rId2" cstate="screen">
              <a:alphaModFix amt="72000"/>
              <a:extLst>
                <a:ext uri="{28A0092B-C50C-407E-A947-70E740481C1C}">
                  <a14:useLocalDpi xmlns:a14="http://schemas.microsoft.com/office/drawing/2010/main"/>
                </a:ext>
              </a:extLst>
            </a:blip>
            <a:stretch>
              <a:fillRect/>
            </a:stretch>
          </a:blipFill>
        </p:spPr>
        <p:txBody>
          <a:bodyPr/>
          <a:lstStyle/>
          <a:p>
            <a:endParaRPr lang="en-US" dirty="0"/>
          </a:p>
        </p:txBody>
      </p:sp>
      <p:sp>
        <p:nvSpPr>
          <p:cNvPr id="3" name="Freeform 3"/>
          <p:cNvSpPr/>
          <p:nvPr/>
        </p:nvSpPr>
        <p:spPr>
          <a:xfrm>
            <a:off x="-274023" y="12700"/>
            <a:ext cx="18562023" cy="10287000"/>
          </a:xfrm>
          <a:custGeom>
            <a:avLst/>
            <a:gdLst/>
            <a:ahLst/>
            <a:cxnLst/>
            <a:rect l="l" t="t" r="r" b="b"/>
            <a:pathLst>
              <a:path w="21146027" h="14454768">
                <a:moveTo>
                  <a:pt x="0" y="0"/>
                </a:moveTo>
                <a:lnTo>
                  <a:pt x="21146028" y="0"/>
                </a:lnTo>
                <a:lnTo>
                  <a:pt x="21146028" y="14454768"/>
                </a:lnTo>
                <a:lnTo>
                  <a:pt x="0" y="1445476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7" name="Freeform 4">
            <a:extLst>
              <a:ext uri="{FF2B5EF4-FFF2-40B4-BE49-F238E27FC236}">
                <a16:creationId xmlns:a16="http://schemas.microsoft.com/office/drawing/2014/main" id="{E0A79604-0232-7DC1-A322-DD7A9661BAB9}"/>
              </a:ext>
            </a:extLst>
          </p:cNvPr>
          <p:cNvSpPr/>
          <p:nvPr/>
        </p:nvSpPr>
        <p:spPr>
          <a:xfrm>
            <a:off x="0" y="-254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cstate="screen">
              <a:alphaModFix amt="9999"/>
              <a:extLst>
                <a:ext uri="{28A0092B-C50C-407E-A947-70E740481C1C}">
                  <a14:useLocalDpi xmlns:a14="http://schemas.microsoft.com/office/drawing/2010/main"/>
                </a:ext>
              </a:extLst>
            </a:blip>
            <a:stretch>
              <a:fillRect/>
            </a:stretch>
          </a:blipFill>
        </p:spPr>
        <p:txBody>
          <a:bodyPr/>
          <a:lstStyle/>
          <a:p>
            <a:endParaRPr lang="en-US"/>
          </a:p>
        </p:txBody>
      </p:sp>
      <p:sp>
        <p:nvSpPr>
          <p:cNvPr id="5" name="TextBox 5"/>
          <p:cNvSpPr txBox="1"/>
          <p:nvPr/>
        </p:nvSpPr>
        <p:spPr>
          <a:xfrm>
            <a:off x="1028700" y="3144210"/>
            <a:ext cx="16230600" cy="4826765"/>
          </a:xfrm>
          <a:prstGeom prst="rect">
            <a:avLst/>
          </a:prstGeom>
        </p:spPr>
        <p:txBody>
          <a:bodyPr lIns="0" tIns="0" rIns="0" bIns="0" rtlCol="0" anchor="t">
            <a:spAutoFit/>
          </a:bodyPr>
          <a:lstStyle/>
          <a:p>
            <a:pPr algn="l">
              <a:lnSpc>
                <a:spcPts val="9389"/>
              </a:lnSpc>
            </a:pPr>
            <a:r>
              <a:rPr lang="en-US" sz="9389" b="1" dirty="0">
                <a:solidFill>
                  <a:srgbClr val="F8F1DF"/>
                </a:solidFill>
                <a:latin typeface="Red Hat Display Heavy"/>
                <a:ea typeface="Red Hat Display Heavy"/>
                <a:cs typeface="Red Hat Display Heavy"/>
                <a:sym typeface="Red Hat Display Heavy"/>
              </a:rPr>
              <a:t>WHY BUYING THROUGH AN MLS-CONNECTED PROFESSIONAL IS THE </a:t>
            </a:r>
            <a:r>
              <a:rPr lang="en-US" sz="9389" b="1">
                <a:solidFill>
                  <a:srgbClr val="F8F1DF"/>
                </a:solidFill>
                <a:latin typeface="Red Hat Display Heavy"/>
                <a:ea typeface="Red Hat Display Heavy"/>
                <a:cs typeface="Red Hat Display Heavy"/>
                <a:sym typeface="Red Hat Display Heavy"/>
              </a:rPr>
              <a:t>BETTER OPTION</a:t>
            </a:r>
            <a:endParaRPr lang="en-US" sz="9389" b="1" dirty="0">
              <a:solidFill>
                <a:srgbClr val="F8F1DF"/>
              </a:solidFill>
              <a:latin typeface="Red Hat Display Heavy"/>
              <a:ea typeface="Red Hat Display Heavy"/>
              <a:cs typeface="Red Hat Display Heavy"/>
              <a:sym typeface="Red Hat Display Heavy"/>
            </a:endParaRPr>
          </a:p>
        </p:txBody>
      </p:sp>
      <p:sp>
        <p:nvSpPr>
          <p:cNvPr id="6" name="AutoShape 6"/>
          <p:cNvSpPr/>
          <p:nvPr/>
        </p:nvSpPr>
        <p:spPr>
          <a:xfrm>
            <a:off x="-882858" y="682520"/>
            <a:ext cx="20053717" cy="0"/>
          </a:xfrm>
          <a:prstGeom prst="line">
            <a:avLst/>
          </a:prstGeom>
          <a:ln w="9525" cap="flat">
            <a:solidFill>
              <a:srgbClr val="F8F1DF"/>
            </a:solidFill>
            <a:prstDash val="solid"/>
            <a:headEnd type="none" w="sm" len="sm"/>
            <a:tailEnd type="none" w="sm" len="sm"/>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1DF"/>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18163A4-D24C-D804-BFE6-E62013565060}"/>
              </a:ext>
            </a:extLst>
          </p:cNvPr>
          <p:cNvGrpSpPr/>
          <p:nvPr/>
        </p:nvGrpSpPr>
        <p:grpSpPr>
          <a:xfrm>
            <a:off x="2348066" y="990600"/>
            <a:ext cx="15355959" cy="2397558"/>
            <a:chOff x="2348066" y="990600"/>
            <a:chExt cx="15355959" cy="2397558"/>
          </a:xfrm>
        </p:grpSpPr>
        <p:sp>
          <p:nvSpPr>
            <p:cNvPr id="2" name="TextBox 2"/>
            <p:cNvSpPr txBox="1"/>
            <p:nvPr/>
          </p:nvSpPr>
          <p:spPr>
            <a:xfrm>
              <a:off x="2441215" y="2524558"/>
              <a:ext cx="15169661" cy="863600"/>
            </a:xfrm>
            <a:prstGeom prst="rect">
              <a:avLst/>
            </a:prstGeom>
          </p:spPr>
          <p:txBody>
            <a:bodyPr lIns="0" tIns="0" rIns="0" bIns="0" rtlCol="0" anchor="t">
              <a:spAutoFit/>
            </a:bodyPr>
            <a:lstStyle/>
            <a:p>
              <a:pPr algn="l">
                <a:lnSpc>
                  <a:spcPts val="2200"/>
                </a:lnSpc>
              </a:pPr>
              <a:r>
                <a:rPr lang="en-US" sz="2000" dirty="0">
                  <a:solidFill>
                    <a:srgbClr val="1F2020"/>
                  </a:solidFill>
                  <a:latin typeface="Poppins"/>
                  <a:ea typeface="Poppins"/>
                  <a:cs typeface="Poppins"/>
                  <a:sym typeface="Poppins"/>
                </a:rPr>
                <a:t>As your agent, I work with California Regional MLS, the largest and most distinguished multiple listing services (MLS) in California, and second largest in the country. That means I’m plugged into an extensive network of trusted brokerages to help you find the home of your dreams.</a:t>
              </a:r>
            </a:p>
          </p:txBody>
        </p:sp>
        <p:sp>
          <p:nvSpPr>
            <p:cNvPr id="3" name="TextBox 3"/>
            <p:cNvSpPr txBox="1"/>
            <p:nvPr/>
          </p:nvSpPr>
          <p:spPr>
            <a:xfrm>
              <a:off x="2348066" y="990600"/>
              <a:ext cx="15355959" cy="1104900"/>
            </a:xfrm>
            <a:prstGeom prst="rect">
              <a:avLst/>
            </a:prstGeom>
          </p:spPr>
          <p:txBody>
            <a:bodyPr lIns="0" tIns="0" rIns="0" bIns="0" rtlCol="0" anchor="t">
              <a:spAutoFit/>
            </a:bodyPr>
            <a:lstStyle/>
            <a:p>
              <a:pPr algn="l">
                <a:lnSpc>
                  <a:spcPts val="4200"/>
                </a:lnSpc>
              </a:pPr>
              <a:r>
                <a:rPr lang="en-US" sz="3500" b="1" dirty="0">
                  <a:solidFill>
                    <a:srgbClr val="00468B"/>
                  </a:solidFill>
                  <a:latin typeface="Poppins Bold"/>
                  <a:ea typeface="Poppins Bold"/>
                  <a:cs typeface="Poppins Bold"/>
                  <a:sym typeface="Poppins Bold"/>
                </a:rPr>
                <a:t>Why Buying Through an MLS-Connected Professional is the </a:t>
              </a:r>
            </a:p>
            <a:p>
              <a:pPr algn="l">
                <a:lnSpc>
                  <a:spcPts val="4200"/>
                </a:lnSpc>
              </a:pPr>
              <a:r>
                <a:rPr lang="en-US" sz="3500" b="1" dirty="0">
                  <a:solidFill>
                    <a:srgbClr val="00468B"/>
                  </a:solidFill>
                  <a:latin typeface="Poppins Bold"/>
                  <a:ea typeface="Poppins Bold"/>
                  <a:cs typeface="Poppins Bold"/>
                  <a:sym typeface="Poppins Bold"/>
                </a:rPr>
                <a:t>Better Option </a:t>
              </a:r>
            </a:p>
          </p:txBody>
        </p:sp>
      </p:grpSp>
      <p:sp>
        <p:nvSpPr>
          <p:cNvPr id="4" name="TextBox 4"/>
          <p:cNvSpPr txBox="1"/>
          <p:nvPr/>
        </p:nvSpPr>
        <p:spPr>
          <a:xfrm>
            <a:off x="2348066" y="6780460"/>
            <a:ext cx="14746113" cy="2936875"/>
          </a:xfrm>
          <a:prstGeom prst="rect">
            <a:avLst/>
          </a:prstGeom>
        </p:spPr>
        <p:txBody>
          <a:bodyPr lIns="0" tIns="0" rIns="0" bIns="0" rtlCol="0" anchor="t">
            <a:spAutoFit/>
          </a:bodyPr>
          <a:lstStyle/>
          <a:p>
            <a:pPr algn="l">
              <a:lnSpc>
                <a:spcPts val="2600"/>
              </a:lnSpc>
            </a:pPr>
            <a:r>
              <a:rPr lang="en-US" sz="2000" spc="-14" dirty="0">
                <a:solidFill>
                  <a:srgbClr val="000000"/>
                </a:solidFill>
                <a:latin typeface="Poppins"/>
                <a:ea typeface="Poppins"/>
                <a:cs typeface="Poppins"/>
                <a:sym typeface="Poppins"/>
              </a:rPr>
              <a:t>CRMLS is populated only by vetted industry professionals to protect against fraud and scams. Every property listing you see has been independently verified to be accurate and timely. </a:t>
            </a:r>
          </a:p>
          <a:p>
            <a:pPr algn="l">
              <a:lnSpc>
                <a:spcPts val="2600"/>
              </a:lnSpc>
            </a:pPr>
            <a:endParaRPr lang="en-US" sz="2000" spc="-14" dirty="0">
              <a:solidFill>
                <a:srgbClr val="000000"/>
              </a:solidFill>
              <a:latin typeface="Poppins"/>
              <a:ea typeface="Poppins"/>
              <a:cs typeface="Poppins"/>
              <a:sym typeface="Poppins"/>
            </a:endParaRPr>
          </a:p>
          <a:p>
            <a:pPr algn="l">
              <a:lnSpc>
                <a:spcPts val="2600"/>
              </a:lnSpc>
            </a:pPr>
            <a:r>
              <a:rPr lang="en-US" sz="2000" spc="-14" dirty="0">
                <a:solidFill>
                  <a:srgbClr val="000000"/>
                </a:solidFill>
                <a:latin typeface="Poppins"/>
                <a:ea typeface="Poppins"/>
                <a:cs typeface="Poppins"/>
                <a:sym typeface="Poppins"/>
              </a:rPr>
              <a:t>Without the multiple listing service, you couldn’t access nearly as much inventory or information, putting you at risk of not only paying too much but also missing out on the perfect property. </a:t>
            </a:r>
          </a:p>
          <a:p>
            <a:pPr algn="l">
              <a:lnSpc>
                <a:spcPts val="2600"/>
              </a:lnSpc>
            </a:pPr>
            <a:endParaRPr lang="en-US" sz="2000" spc="-14" dirty="0">
              <a:solidFill>
                <a:srgbClr val="000000"/>
              </a:solidFill>
              <a:latin typeface="Poppins"/>
              <a:ea typeface="Poppins"/>
              <a:cs typeface="Poppins"/>
              <a:sym typeface="Poppins"/>
            </a:endParaRPr>
          </a:p>
          <a:p>
            <a:pPr algn="l">
              <a:lnSpc>
                <a:spcPts val="2600"/>
              </a:lnSpc>
            </a:pPr>
            <a:r>
              <a:rPr lang="en-US" sz="2000" spc="-14" dirty="0">
                <a:solidFill>
                  <a:srgbClr val="000000"/>
                </a:solidFill>
                <a:latin typeface="Poppins"/>
                <a:ea typeface="Poppins"/>
                <a:cs typeface="Poppins"/>
                <a:sym typeface="Poppins"/>
              </a:rPr>
              <a:t>Don’t limit your search and don’t be led astray. With an MLS-connected agent like me, you’ll be settling into your dream home in no time.</a:t>
            </a:r>
          </a:p>
          <a:p>
            <a:pPr algn="l">
              <a:lnSpc>
                <a:spcPts val="2600"/>
              </a:lnSpc>
            </a:pPr>
            <a:endParaRPr lang="en-US" sz="2000" spc="-14" dirty="0">
              <a:solidFill>
                <a:srgbClr val="000000"/>
              </a:solidFill>
              <a:latin typeface="Poppins"/>
              <a:ea typeface="Poppins"/>
              <a:cs typeface="Poppins"/>
              <a:sym typeface="Poppins"/>
            </a:endParaRPr>
          </a:p>
        </p:txBody>
      </p:sp>
      <p:grpSp>
        <p:nvGrpSpPr>
          <p:cNvPr id="18" name="Group 17">
            <a:extLst>
              <a:ext uri="{FF2B5EF4-FFF2-40B4-BE49-F238E27FC236}">
                <a16:creationId xmlns:a16="http://schemas.microsoft.com/office/drawing/2014/main" id="{92305475-2F53-00C5-EA7B-928D2109134E}"/>
              </a:ext>
            </a:extLst>
          </p:cNvPr>
          <p:cNvGrpSpPr/>
          <p:nvPr/>
        </p:nvGrpSpPr>
        <p:grpSpPr>
          <a:xfrm>
            <a:off x="2348066" y="3826740"/>
            <a:ext cx="14911234" cy="2346297"/>
            <a:chOff x="2348066" y="3826740"/>
            <a:chExt cx="14911234" cy="2346297"/>
          </a:xfrm>
        </p:grpSpPr>
        <p:grpSp>
          <p:nvGrpSpPr>
            <p:cNvPr id="6" name="Group 6"/>
            <p:cNvGrpSpPr/>
            <p:nvPr/>
          </p:nvGrpSpPr>
          <p:grpSpPr>
            <a:xfrm>
              <a:off x="2348066" y="3826740"/>
              <a:ext cx="14911234" cy="2346297"/>
              <a:chOff x="0" y="0"/>
              <a:chExt cx="5197816" cy="817881"/>
            </a:xfrm>
          </p:grpSpPr>
          <p:sp>
            <p:nvSpPr>
              <p:cNvPr id="7" name="Freeform 7"/>
              <p:cNvSpPr/>
              <p:nvPr/>
            </p:nvSpPr>
            <p:spPr>
              <a:xfrm>
                <a:off x="0" y="0"/>
                <a:ext cx="5197816" cy="817881"/>
              </a:xfrm>
              <a:custGeom>
                <a:avLst/>
                <a:gdLst/>
                <a:ahLst/>
                <a:cxnLst/>
                <a:rect l="l" t="t" r="r" b="b"/>
                <a:pathLst>
                  <a:path w="5197816" h="817881">
                    <a:moveTo>
                      <a:pt x="0" y="0"/>
                    </a:moveTo>
                    <a:lnTo>
                      <a:pt x="5197816" y="0"/>
                    </a:lnTo>
                    <a:lnTo>
                      <a:pt x="5197816" y="817881"/>
                    </a:lnTo>
                    <a:lnTo>
                      <a:pt x="0" y="817881"/>
                    </a:lnTo>
                    <a:close/>
                  </a:path>
                </a:pathLst>
              </a:custGeom>
              <a:solidFill>
                <a:srgbClr val="000000">
                  <a:alpha val="0"/>
                </a:srgbClr>
              </a:solidFill>
              <a:ln w="85725" cap="sq">
                <a:solidFill>
                  <a:srgbClr val="00468B"/>
                </a:solidFill>
                <a:prstDash val="solid"/>
                <a:miter/>
              </a:ln>
            </p:spPr>
            <p:txBody>
              <a:bodyPr/>
              <a:lstStyle/>
              <a:p>
                <a:endParaRPr lang="en-US"/>
              </a:p>
            </p:txBody>
          </p:sp>
          <p:sp>
            <p:nvSpPr>
              <p:cNvPr id="8" name="TextBox 8"/>
              <p:cNvSpPr txBox="1"/>
              <p:nvPr/>
            </p:nvSpPr>
            <p:spPr>
              <a:xfrm>
                <a:off x="0" y="0"/>
                <a:ext cx="5197816" cy="817881"/>
              </a:xfrm>
              <a:prstGeom prst="rect">
                <a:avLst/>
              </a:prstGeom>
            </p:spPr>
            <p:txBody>
              <a:bodyPr lIns="50800" tIns="50800" rIns="50800" bIns="50800" rtlCol="0" anchor="ctr"/>
              <a:lstStyle/>
              <a:p>
                <a:pPr algn="ctr">
                  <a:lnSpc>
                    <a:spcPts val="1174"/>
                  </a:lnSpc>
                </a:pPr>
                <a:endParaRPr/>
              </a:p>
            </p:txBody>
          </p:sp>
        </p:grpSp>
        <p:sp>
          <p:nvSpPr>
            <p:cNvPr id="9" name="TextBox 9"/>
            <p:cNvSpPr txBox="1"/>
            <p:nvPr/>
          </p:nvSpPr>
          <p:spPr>
            <a:xfrm>
              <a:off x="3010496" y="4932679"/>
              <a:ext cx="8027212" cy="669925"/>
            </a:xfrm>
            <a:prstGeom prst="rect">
              <a:avLst/>
            </a:prstGeom>
          </p:spPr>
          <p:txBody>
            <a:bodyPr lIns="0" tIns="0" rIns="0" bIns="0" rtlCol="0" anchor="t">
              <a:spAutoFit/>
            </a:bodyPr>
            <a:lstStyle/>
            <a:p>
              <a:pPr marL="431802" lvl="1" indent="-215901" algn="l">
                <a:lnSpc>
                  <a:spcPts val="2600"/>
                </a:lnSpc>
                <a:buFont typeface="Arial"/>
                <a:buChar char="•"/>
              </a:pPr>
              <a:r>
                <a:rPr lang="en-US" sz="2000" spc="-20" dirty="0">
                  <a:solidFill>
                    <a:srgbClr val="000000"/>
                  </a:solidFill>
                  <a:latin typeface="Poppins"/>
                  <a:ea typeface="Poppins"/>
                  <a:cs typeface="Poppins"/>
                  <a:sym typeface="Poppins"/>
                </a:rPr>
                <a:t>Accessing exclusive housing data not publicly available </a:t>
              </a:r>
            </a:p>
            <a:p>
              <a:pPr marL="431802" lvl="1" indent="-215901" algn="l">
                <a:lnSpc>
                  <a:spcPts val="2600"/>
                </a:lnSpc>
                <a:buFont typeface="Arial"/>
                <a:buChar char="•"/>
              </a:pPr>
              <a:r>
                <a:rPr lang="en-US" sz="2000" spc="-20">
                  <a:solidFill>
                    <a:srgbClr val="000000"/>
                  </a:solidFill>
                  <a:latin typeface="Poppins"/>
                  <a:ea typeface="Poppins"/>
                  <a:cs typeface="Poppins"/>
                  <a:sym typeface="Poppins"/>
                </a:rPr>
                <a:t>Analyzing comparable properties and market trends </a:t>
              </a:r>
            </a:p>
          </p:txBody>
        </p:sp>
        <p:sp>
          <p:nvSpPr>
            <p:cNvPr id="10" name="TextBox 10"/>
            <p:cNvSpPr txBox="1"/>
            <p:nvPr/>
          </p:nvSpPr>
          <p:spPr>
            <a:xfrm>
              <a:off x="3010496" y="4317012"/>
              <a:ext cx="7250684" cy="407670"/>
            </a:xfrm>
            <a:prstGeom prst="rect">
              <a:avLst/>
            </a:prstGeom>
          </p:spPr>
          <p:txBody>
            <a:bodyPr lIns="0" tIns="0" rIns="0" bIns="0" rtlCol="0" anchor="t">
              <a:spAutoFit/>
            </a:bodyPr>
            <a:lstStyle/>
            <a:p>
              <a:pPr algn="l">
                <a:lnSpc>
                  <a:spcPts val="3120"/>
                </a:lnSpc>
              </a:pPr>
              <a:r>
                <a:rPr lang="en-US" sz="2400" b="1" spc="24" dirty="0">
                  <a:solidFill>
                    <a:srgbClr val="00468B"/>
                  </a:solidFill>
                  <a:latin typeface="Poppins Bold"/>
                  <a:ea typeface="Poppins Bold"/>
                  <a:cs typeface="Poppins Bold"/>
                  <a:sym typeface="Poppins Bold"/>
                </a:rPr>
                <a:t>Using the MLS, I can assist you by:  </a:t>
              </a:r>
            </a:p>
          </p:txBody>
        </p:sp>
        <p:sp>
          <p:nvSpPr>
            <p:cNvPr id="11" name="TextBox 11"/>
            <p:cNvSpPr txBox="1"/>
            <p:nvPr/>
          </p:nvSpPr>
          <p:spPr>
            <a:xfrm>
              <a:off x="10549836" y="4932679"/>
              <a:ext cx="6709464" cy="669925"/>
            </a:xfrm>
            <a:prstGeom prst="rect">
              <a:avLst/>
            </a:prstGeom>
          </p:spPr>
          <p:txBody>
            <a:bodyPr lIns="0" tIns="0" rIns="0" bIns="0" rtlCol="0" anchor="t">
              <a:spAutoFit/>
            </a:bodyPr>
            <a:lstStyle/>
            <a:p>
              <a:pPr marL="431802" lvl="1" indent="-215901" algn="l">
                <a:lnSpc>
                  <a:spcPts val="2600"/>
                </a:lnSpc>
                <a:buFont typeface="Arial"/>
                <a:buChar char="•"/>
              </a:pPr>
              <a:r>
                <a:rPr lang="en-US" sz="2000">
                  <a:solidFill>
                    <a:srgbClr val="000000"/>
                  </a:solidFill>
                  <a:latin typeface="Poppins"/>
                  <a:ea typeface="Poppins"/>
                  <a:cs typeface="Poppins"/>
                  <a:sym typeface="Poppins"/>
                </a:rPr>
                <a:t>Finding the best prices for the area </a:t>
              </a:r>
            </a:p>
            <a:p>
              <a:pPr marL="431802" lvl="1" indent="-215901" algn="l">
                <a:lnSpc>
                  <a:spcPts val="2600"/>
                </a:lnSpc>
                <a:buFont typeface="Arial"/>
                <a:buChar char="•"/>
              </a:pPr>
              <a:r>
                <a:rPr lang="en-US" sz="2000">
                  <a:solidFill>
                    <a:srgbClr val="000000"/>
                  </a:solidFill>
                  <a:latin typeface="Poppins"/>
                  <a:ea typeface="Poppins"/>
                  <a:cs typeface="Poppins"/>
                  <a:sym typeface="Poppins"/>
                </a:rPr>
                <a:t>Searching homes not yet shared on websites </a:t>
              </a:r>
            </a:p>
          </p:txBody>
        </p:sp>
      </p:grpSp>
      <p:grpSp>
        <p:nvGrpSpPr>
          <p:cNvPr id="16" name="Group 15">
            <a:extLst>
              <a:ext uri="{FF2B5EF4-FFF2-40B4-BE49-F238E27FC236}">
                <a16:creationId xmlns:a16="http://schemas.microsoft.com/office/drawing/2014/main" id="{9510D03F-BEE0-2B73-4721-A911445B998D}"/>
              </a:ext>
            </a:extLst>
          </p:cNvPr>
          <p:cNvGrpSpPr/>
          <p:nvPr/>
        </p:nvGrpSpPr>
        <p:grpSpPr>
          <a:xfrm>
            <a:off x="0" y="-78408"/>
            <a:ext cx="1433071" cy="10366899"/>
            <a:chOff x="0" y="-78408"/>
            <a:chExt cx="1433071" cy="10366899"/>
          </a:xfrm>
        </p:grpSpPr>
        <p:grpSp>
          <p:nvGrpSpPr>
            <p:cNvPr id="14" name="Group 13">
              <a:extLst>
                <a:ext uri="{FF2B5EF4-FFF2-40B4-BE49-F238E27FC236}">
                  <a16:creationId xmlns:a16="http://schemas.microsoft.com/office/drawing/2014/main" id="{112136E8-96EF-AC1A-E2D6-A66917173107}"/>
                </a:ext>
              </a:extLst>
            </p:cNvPr>
            <p:cNvGrpSpPr/>
            <p:nvPr/>
          </p:nvGrpSpPr>
          <p:grpSpPr>
            <a:xfrm>
              <a:off x="0" y="0"/>
              <a:ext cx="1433071" cy="10287000"/>
              <a:chOff x="0" y="0"/>
              <a:chExt cx="1433071" cy="10287000"/>
            </a:xfrm>
          </p:grpSpPr>
          <p:sp>
            <p:nvSpPr>
              <p:cNvPr id="5" name="Freeform 5"/>
              <p:cNvSpPr/>
              <p:nvPr/>
            </p:nvSpPr>
            <p:spPr>
              <a:xfrm flipV="1">
                <a:off x="0" y="0"/>
                <a:ext cx="1433071" cy="10287000"/>
              </a:xfrm>
              <a:custGeom>
                <a:avLst/>
                <a:gdLst/>
                <a:ahLst/>
                <a:cxnLst/>
                <a:rect l="l" t="t" r="r" b="b"/>
                <a:pathLst>
                  <a:path w="1433071" h="10287000">
                    <a:moveTo>
                      <a:pt x="0" y="10287000"/>
                    </a:moveTo>
                    <a:lnTo>
                      <a:pt x="1433071" y="10287000"/>
                    </a:lnTo>
                    <a:lnTo>
                      <a:pt x="1433071" y="0"/>
                    </a:lnTo>
                    <a:lnTo>
                      <a:pt x="0" y="0"/>
                    </a:lnTo>
                    <a:lnTo>
                      <a:pt x="0" y="10287000"/>
                    </a:lnTo>
                    <a:close/>
                  </a:path>
                </a:pathLst>
              </a:custGeom>
              <a:blipFill>
                <a:blip r:embed="rId2" cstate="screen">
                  <a:alphaModFix amt="77000"/>
                  <a:extLst>
                    <a:ext uri="{28A0092B-C50C-407E-A947-70E740481C1C}">
                      <a14:useLocalDpi xmlns:a14="http://schemas.microsoft.com/office/drawing/2010/main"/>
                    </a:ext>
                  </a:extLst>
                </a:blip>
                <a:stretch>
                  <a:fillRect/>
                </a:stretch>
              </a:blipFill>
            </p:spPr>
            <p:txBody>
              <a:bodyPr/>
              <a:lstStyle/>
              <a:p>
                <a:endParaRPr lang="en-US"/>
              </a:p>
            </p:txBody>
          </p:sp>
          <p:sp>
            <p:nvSpPr>
              <p:cNvPr id="12" name="Freeform 12"/>
              <p:cNvSpPr/>
              <p:nvPr/>
            </p:nvSpPr>
            <p:spPr>
              <a:xfrm>
                <a:off x="0" y="0"/>
                <a:ext cx="1433071" cy="10287000"/>
              </a:xfrm>
              <a:custGeom>
                <a:avLst/>
                <a:gdLst/>
                <a:ahLst/>
                <a:cxnLst/>
                <a:rect l="l" t="t" r="r" b="b"/>
                <a:pathLst>
                  <a:path w="1433071" h="10287000">
                    <a:moveTo>
                      <a:pt x="0" y="0"/>
                    </a:moveTo>
                    <a:lnTo>
                      <a:pt x="1433071" y="0"/>
                    </a:lnTo>
                    <a:lnTo>
                      <a:pt x="1433071" y="10287000"/>
                    </a:lnTo>
                    <a:lnTo>
                      <a:pt x="0" y="10287000"/>
                    </a:lnTo>
                    <a:lnTo>
                      <a:pt x="0" y="0"/>
                    </a:lnTo>
                    <a:close/>
                  </a:path>
                </a:pathLst>
              </a:custGeom>
              <a:blipFill>
                <a:blip r:embed="rId3" cstate="screen">
                  <a:alphaModFix amt="10999"/>
                  <a:extLst>
                    <a:ext uri="{28A0092B-C50C-407E-A947-70E740481C1C}">
                      <a14:useLocalDpi xmlns:a14="http://schemas.microsoft.com/office/drawing/2010/main"/>
                    </a:ext>
                  </a:extLst>
                </a:blip>
                <a:stretch>
                  <a:fillRect/>
                </a:stretch>
              </a:blipFill>
            </p:spPr>
            <p:txBody>
              <a:bodyPr/>
              <a:lstStyle/>
              <a:p>
                <a:endParaRPr lang="en-US"/>
              </a:p>
            </p:txBody>
          </p:sp>
        </p:grpSp>
        <p:sp>
          <p:nvSpPr>
            <p:cNvPr id="15" name="Freeform 13">
              <a:extLst>
                <a:ext uri="{FF2B5EF4-FFF2-40B4-BE49-F238E27FC236}">
                  <a16:creationId xmlns:a16="http://schemas.microsoft.com/office/drawing/2014/main" id="{0DFEC360-753F-1F3B-1545-E37AC195FCE3}"/>
                </a:ext>
              </a:extLst>
            </p:cNvPr>
            <p:cNvSpPr/>
            <p:nvPr/>
          </p:nvSpPr>
          <p:spPr>
            <a:xfrm>
              <a:off x="0" y="-78408"/>
              <a:ext cx="1433071" cy="10366899"/>
            </a:xfrm>
            <a:custGeom>
              <a:avLst/>
              <a:gdLst/>
              <a:ahLst/>
              <a:cxnLst/>
              <a:rect l="l" t="t" r="r" b="b"/>
              <a:pathLst>
                <a:path w="1433071" h="10366899">
                  <a:moveTo>
                    <a:pt x="0" y="0"/>
                  </a:moveTo>
                  <a:lnTo>
                    <a:pt x="1433071" y="0"/>
                  </a:lnTo>
                  <a:lnTo>
                    <a:pt x="1433071" y="10366899"/>
                  </a:lnTo>
                  <a:lnTo>
                    <a:pt x="0" y="1036689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FDB2F40046DD44B9C0AFAF3466AC0A" ma:contentTypeVersion="17" ma:contentTypeDescription="Create a new document." ma:contentTypeScope="" ma:versionID="11ecbbb14c7486c8493d432547f06086">
  <xsd:schema xmlns:xsd="http://www.w3.org/2001/XMLSchema" xmlns:xs="http://www.w3.org/2001/XMLSchema" xmlns:p="http://schemas.microsoft.com/office/2006/metadata/properties" xmlns:ns2="ab3d5e18-20ff-42b7-aeea-4bbbe4e146d1" xmlns:ns3="220e8e58-85be-4bd4-9c14-013d28eb09c5" targetNamespace="http://schemas.microsoft.com/office/2006/metadata/properties" ma:root="true" ma:fieldsID="0ca7580430401406d50068c714febe98" ns2:_="" ns3:_="">
    <xsd:import namespace="ab3d5e18-20ff-42b7-aeea-4bbbe4e146d1"/>
    <xsd:import namespace="220e8e58-85be-4bd4-9c14-013d28eb09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d5e18-20ff-42b7-aeea-4bbbe4e14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ad4c24d-f35f-4822-982d-7d9efcb0f45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0e8e58-85be-4bd4-9c14-013d28eb09c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be0329a-6e0e-4e2d-96fc-d4b6fc3c8bfe}" ma:internalName="TaxCatchAll" ma:showField="CatchAllData" ma:web="220e8e58-85be-4bd4-9c14-013d28eb09c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b3d5e18-20ff-42b7-aeea-4bbbe4e146d1">
      <Terms xmlns="http://schemas.microsoft.com/office/infopath/2007/PartnerControls"/>
    </lcf76f155ced4ddcb4097134ff3c332f>
    <TaxCatchAll xmlns="220e8e58-85be-4bd4-9c14-013d28eb09c5" xsi:nil="true"/>
  </documentManagement>
</p:properties>
</file>

<file path=customXml/itemProps1.xml><?xml version="1.0" encoding="utf-8"?>
<ds:datastoreItem xmlns:ds="http://schemas.openxmlformats.org/officeDocument/2006/customXml" ds:itemID="{5711F1CD-CFB0-4EA6-B958-0B523C0FBFD1}"/>
</file>

<file path=customXml/itemProps2.xml><?xml version="1.0" encoding="utf-8"?>
<ds:datastoreItem xmlns:ds="http://schemas.openxmlformats.org/officeDocument/2006/customXml" ds:itemID="{B8A9E14B-8422-4632-9F1B-94F79A801EE7}"/>
</file>

<file path=customXml/itemProps3.xml><?xml version="1.0" encoding="utf-8"?>
<ds:datastoreItem xmlns:ds="http://schemas.openxmlformats.org/officeDocument/2006/customXml" ds:itemID="{BBE38610-55FB-410F-A522-4606D47CD498}"/>
</file>

<file path=docProps/app.xml><?xml version="1.0" encoding="utf-8"?>
<Properties xmlns="http://schemas.openxmlformats.org/officeDocument/2006/extended-properties" xmlns:vt="http://schemas.openxmlformats.org/officeDocument/2006/docPropsVTypes">
  <TotalTime>27</TotalTime>
  <Words>203</Words>
  <Application>Microsoft Macintosh PowerPoint</Application>
  <PresentationFormat>Custom</PresentationFormat>
  <Paragraphs>14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Poppins</vt:lpstr>
      <vt:lpstr>Arial</vt:lpstr>
      <vt:lpstr>Poppins Bold</vt:lpstr>
      <vt:lpstr>Red Hat Display Heavy</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of Representation_Slide_Deck</dc:title>
  <cp:lastModifiedBy>Al Aldrich</cp:lastModifiedBy>
  <cp:revision>19</cp:revision>
  <dcterms:created xsi:type="dcterms:W3CDTF">2006-08-16T00:00:00Z</dcterms:created>
  <dcterms:modified xsi:type="dcterms:W3CDTF">2025-05-14T16:27:26Z</dcterms:modified>
  <dc:identifier>DAGhvRdyCVA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0x01010091FDB2F40046DD44B9C0AFAF3466AC0A</vt:lpwstr>
  </property>
</Properties>
</file>