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72" r:id="rId2"/>
    <p:sldId id="273" r:id="rId3"/>
  </p:sldIdLst>
  <p:sldSz cx="18288000" cy="10287000"/>
  <p:notesSz cx="6858000" cy="9144000"/>
  <p:embeddedFontLst>
    <p:embeddedFont>
      <p:font typeface="Poppins" pitchFamily="2" charset="77"/>
      <p:regular r:id="rId4"/>
      <p:bold r:id="rId5"/>
      <p:italic r:id="rId6"/>
      <p:boldItalic r:id="rId7"/>
    </p:embeddedFont>
    <p:embeddedFont>
      <p:font typeface="Poppins Bold" pitchFamily="2" charset="77"/>
      <p:regular r:id="rId8"/>
      <p:bold r:id="rId9"/>
    </p:embeddedFont>
    <p:embeddedFont>
      <p:font typeface="Red Hat Display Heavy" panose="02010303040201060303" pitchFamily="2" charset="0"/>
      <p:regular r:id="rId10"/>
      <p:bold r:id="rId11"/>
      <p:italic r:id="rId12"/>
      <p:boldItalic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58" autoAdjust="0"/>
    <p:restoredTop sz="94558" autoAdjust="0"/>
  </p:normalViewPr>
  <p:slideViewPr>
    <p:cSldViewPr>
      <p:cViewPr varScale="1">
        <p:scale>
          <a:sx n="77" d="100"/>
          <a:sy n="77" d="100"/>
        </p:scale>
        <p:origin x="696"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font" Target="fonts/font10.fntdata"/><Relationship Id="rId18"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viewProps" Target="viewProps.xml"/><Relationship Id="rId10" Type="http://schemas.openxmlformats.org/officeDocument/2006/relationships/font" Target="fonts/font7.fntdata"/><Relationship Id="rId19" Type="http://schemas.openxmlformats.org/officeDocument/2006/relationships/customXml" Target="../customXml/item2.xml"/><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5/14/25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1DF"/>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8BAA25E-021C-26D2-9615-754BF971DDB5}"/>
              </a:ext>
            </a:extLst>
          </p:cNvPr>
          <p:cNvGrpSpPr/>
          <p:nvPr/>
        </p:nvGrpSpPr>
        <p:grpSpPr>
          <a:xfrm>
            <a:off x="0" y="-40427"/>
            <a:ext cx="18268288" cy="10417364"/>
            <a:chOff x="0" y="-40427"/>
            <a:chExt cx="18268288" cy="10417364"/>
          </a:xfrm>
        </p:grpSpPr>
        <p:sp>
          <p:nvSpPr>
            <p:cNvPr id="2" name="Freeform 2"/>
            <p:cNvSpPr/>
            <p:nvPr/>
          </p:nvSpPr>
          <p:spPr>
            <a:xfrm>
              <a:off x="0" y="0"/>
              <a:ext cx="18268288" cy="10376937"/>
            </a:xfrm>
            <a:custGeom>
              <a:avLst/>
              <a:gdLst/>
              <a:ahLst/>
              <a:cxnLst/>
              <a:rect l="l" t="t" r="r" b="b"/>
              <a:pathLst>
                <a:path w="31191060" h="17978755">
                  <a:moveTo>
                    <a:pt x="0" y="0"/>
                  </a:moveTo>
                  <a:lnTo>
                    <a:pt x="31191060" y="0"/>
                  </a:lnTo>
                  <a:lnTo>
                    <a:pt x="31191060" y="17978756"/>
                  </a:lnTo>
                  <a:lnTo>
                    <a:pt x="0" y="17978756"/>
                  </a:lnTo>
                  <a:lnTo>
                    <a:pt x="0" y="0"/>
                  </a:lnTo>
                  <a:close/>
                </a:path>
              </a:pathLst>
            </a:custGeom>
            <a:blipFill>
              <a:blip r:embed="rId2" cstate="screen">
                <a:alphaModFix amt="72000"/>
                <a:extLst>
                  <a:ext uri="{28A0092B-C50C-407E-A947-70E740481C1C}">
                    <a14:useLocalDpi xmlns:a14="http://schemas.microsoft.com/office/drawing/2010/main"/>
                  </a:ext>
                </a:extLst>
              </a:blip>
              <a:stretch>
                <a:fillRect/>
              </a:stretch>
            </a:blipFill>
          </p:spPr>
          <p:txBody>
            <a:bodyPr/>
            <a:lstStyle/>
            <a:p>
              <a:endParaRPr lang="en-US" dirty="0"/>
            </a:p>
          </p:txBody>
        </p:sp>
        <p:sp>
          <p:nvSpPr>
            <p:cNvPr id="4" name="Freeform 4"/>
            <p:cNvSpPr/>
            <p:nvPr/>
          </p:nvSpPr>
          <p:spPr>
            <a:xfrm>
              <a:off x="19712" y="-40427"/>
              <a:ext cx="18190355" cy="10327427"/>
            </a:xfrm>
            <a:custGeom>
              <a:avLst/>
              <a:gdLst/>
              <a:ahLst/>
              <a:cxnLst/>
              <a:rect l="l" t="t" r="r" b="b"/>
              <a:pathLst>
                <a:path w="18190355" h="10327427">
                  <a:moveTo>
                    <a:pt x="0" y="0"/>
                  </a:moveTo>
                  <a:lnTo>
                    <a:pt x="18190356" y="0"/>
                  </a:lnTo>
                  <a:lnTo>
                    <a:pt x="18190356" y="10327428"/>
                  </a:lnTo>
                  <a:lnTo>
                    <a:pt x="0" y="1032742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dirty="0"/>
            </a:p>
          </p:txBody>
        </p:sp>
      </p:grpSp>
      <p:sp>
        <p:nvSpPr>
          <p:cNvPr id="3" name="Freeform 3"/>
          <p:cNvSpPr/>
          <p:nvPr/>
        </p:nvSpPr>
        <p:spPr>
          <a:xfrm>
            <a:off x="0" y="4364210"/>
            <a:ext cx="18288000" cy="5947288"/>
          </a:xfrm>
          <a:custGeom>
            <a:avLst/>
            <a:gdLst/>
            <a:ahLst/>
            <a:cxnLst/>
            <a:rect l="l" t="t" r="r" b="b"/>
            <a:pathLst>
              <a:path w="18288000" h="5947288">
                <a:moveTo>
                  <a:pt x="0" y="0"/>
                </a:moveTo>
                <a:lnTo>
                  <a:pt x="18288000" y="0"/>
                </a:lnTo>
                <a:lnTo>
                  <a:pt x="18288000" y="5947287"/>
                </a:lnTo>
                <a:lnTo>
                  <a:pt x="0" y="5947287"/>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
        <p:nvSpPr>
          <p:cNvPr id="5" name="AutoShape 5"/>
          <p:cNvSpPr/>
          <p:nvPr/>
        </p:nvSpPr>
        <p:spPr>
          <a:xfrm>
            <a:off x="-882858" y="682520"/>
            <a:ext cx="20053717" cy="0"/>
          </a:xfrm>
          <a:prstGeom prst="line">
            <a:avLst/>
          </a:prstGeom>
          <a:ln w="9525" cap="flat">
            <a:solidFill>
              <a:srgbClr val="F8F1DF"/>
            </a:solidFill>
            <a:prstDash val="solid"/>
            <a:headEnd type="none" w="sm" len="sm"/>
            <a:tailEnd type="none" w="sm" len="sm"/>
          </a:ln>
        </p:spPr>
        <p:txBody>
          <a:bodyPr/>
          <a:lstStyle/>
          <a:p>
            <a:endParaRPr lang="en-US"/>
          </a:p>
        </p:txBody>
      </p:sp>
      <p:sp>
        <p:nvSpPr>
          <p:cNvPr id="6" name="TextBox 6"/>
          <p:cNvSpPr txBox="1"/>
          <p:nvPr/>
        </p:nvSpPr>
        <p:spPr>
          <a:xfrm>
            <a:off x="1028700" y="1257300"/>
            <a:ext cx="16775245" cy="6172251"/>
          </a:xfrm>
          <a:prstGeom prst="rect">
            <a:avLst/>
          </a:prstGeom>
        </p:spPr>
        <p:txBody>
          <a:bodyPr lIns="0" tIns="0" rIns="0" bIns="0" rtlCol="0" anchor="t">
            <a:spAutoFit/>
          </a:bodyPr>
          <a:lstStyle/>
          <a:p>
            <a:pPr algn="l">
              <a:lnSpc>
                <a:spcPts val="12002"/>
              </a:lnSpc>
            </a:pPr>
            <a:r>
              <a:rPr lang="en-US" sz="12002" b="1" spc="-264" dirty="0">
                <a:solidFill>
                  <a:srgbClr val="F8F1DF"/>
                </a:solidFill>
                <a:latin typeface="Red Hat Display Heavy"/>
                <a:ea typeface="Red Hat Display Heavy"/>
                <a:cs typeface="Red Hat Display Heavy"/>
                <a:sym typeface="Red Hat Display Heavy"/>
              </a:rPr>
              <a:t>WHY SELLING WITH AN MLS-CONNECTED PROFESSIONAL IS THE SMART CHOICE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1DF"/>
        </a:solidFill>
        <a:effectLst/>
      </p:bgPr>
    </p:bg>
    <p:spTree>
      <p:nvGrpSpPr>
        <p:cNvPr id="1" name=""/>
        <p:cNvGrpSpPr/>
        <p:nvPr/>
      </p:nvGrpSpPr>
      <p:grpSpPr>
        <a:xfrm>
          <a:off x="0" y="0"/>
          <a:ext cx="0" cy="0"/>
          <a:chOff x="0" y="0"/>
          <a:chExt cx="0" cy="0"/>
        </a:xfrm>
      </p:grpSpPr>
      <p:sp>
        <p:nvSpPr>
          <p:cNvPr id="8" name="Freeform 8"/>
          <p:cNvSpPr/>
          <p:nvPr/>
        </p:nvSpPr>
        <p:spPr>
          <a:xfrm rot="10800000" flipV="1">
            <a:off x="11323829" y="3040792"/>
            <a:ext cx="5350649" cy="6471508"/>
          </a:xfrm>
          <a:custGeom>
            <a:avLst/>
            <a:gdLst/>
            <a:ahLst/>
            <a:cxnLst/>
            <a:rect l="l" t="t" r="r" b="b"/>
            <a:pathLst>
              <a:path w="5350649" h="6471508">
                <a:moveTo>
                  <a:pt x="0" y="0"/>
                </a:moveTo>
                <a:lnTo>
                  <a:pt x="0" y="6471508"/>
                </a:lnTo>
                <a:lnTo>
                  <a:pt x="5350649" y="6471508"/>
                </a:lnTo>
                <a:lnTo>
                  <a:pt x="5350649" y="0"/>
                </a:lnTo>
                <a:lnTo>
                  <a:pt x="0" y="0"/>
                </a:lnTo>
                <a:close/>
              </a:path>
            </a:pathLst>
          </a:custGeom>
          <a:blipFill>
            <a:blip r:embed="rId2" cstate="screen">
              <a:alphaModFix amt="72000"/>
              <a:extLst>
                <a:ext uri="{28A0092B-C50C-407E-A947-70E740481C1C}">
                  <a14:useLocalDpi xmlns:a14="http://schemas.microsoft.com/office/drawing/2010/main"/>
                </a:ext>
              </a:extLst>
            </a:blip>
            <a:stretch>
              <a:fillRect/>
            </a:stretch>
          </a:blipFill>
        </p:spPr>
        <p:txBody>
          <a:bodyPr/>
          <a:lstStyle/>
          <a:p>
            <a:endParaRPr lang="en-US"/>
          </a:p>
        </p:txBody>
      </p:sp>
      <p:sp>
        <p:nvSpPr>
          <p:cNvPr id="9" name="Freeform 9"/>
          <p:cNvSpPr/>
          <p:nvPr/>
        </p:nvSpPr>
        <p:spPr>
          <a:xfrm>
            <a:off x="11330036" y="3040792"/>
            <a:ext cx="5344442" cy="6471508"/>
          </a:xfrm>
          <a:custGeom>
            <a:avLst/>
            <a:gdLst/>
            <a:ahLst/>
            <a:cxnLst/>
            <a:rect l="l" t="t" r="r" b="b"/>
            <a:pathLst>
              <a:path w="5344442" h="6471508">
                <a:moveTo>
                  <a:pt x="0" y="0"/>
                </a:moveTo>
                <a:lnTo>
                  <a:pt x="5344442" y="0"/>
                </a:lnTo>
                <a:lnTo>
                  <a:pt x="5344442" y="6471508"/>
                </a:lnTo>
                <a:lnTo>
                  <a:pt x="0" y="6471508"/>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US"/>
          </a:p>
        </p:txBody>
      </p:sp>
      <p:grpSp>
        <p:nvGrpSpPr>
          <p:cNvPr id="20" name="Group 19">
            <a:extLst>
              <a:ext uri="{FF2B5EF4-FFF2-40B4-BE49-F238E27FC236}">
                <a16:creationId xmlns:a16="http://schemas.microsoft.com/office/drawing/2014/main" id="{41D586B4-D1D5-BFA4-DAE1-48E0C6D9E24C}"/>
              </a:ext>
            </a:extLst>
          </p:cNvPr>
          <p:cNvGrpSpPr/>
          <p:nvPr/>
        </p:nvGrpSpPr>
        <p:grpSpPr>
          <a:xfrm>
            <a:off x="1028700" y="979380"/>
            <a:ext cx="16948819" cy="1705893"/>
            <a:chOff x="1028700" y="979380"/>
            <a:chExt cx="16948819" cy="1705893"/>
          </a:xfrm>
        </p:grpSpPr>
        <p:sp>
          <p:nvSpPr>
            <p:cNvPr id="10" name="TextBox 10"/>
            <p:cNvSpPr txBox="1"/>
            <p:nvPr/>
          </p:nvSpPr>
          <p:spPr>
            <a:xfrm>
              <a:off x="1028700" y="979380"/>
              <a:ext cx="16948819" cy="498475"/>
            </a:xfrm>
            <a:prstGeom prst="rect">
              <a:avLst/>
            </a:prstGeom>
          </p:spPr>
          <p:txBody>
            <a:bodyPr lIns="0" tIns="0" rIns="0" bIns="0" rtlCol="0" anchor="t">
              <a:spAutoFit/>
            </a:bodyPr>
            <a:lstStyle/>
            <a:p>
              <a:pPr algn="l">
                <a:lnSpc>
                  <a:spcPts val="3500"/>
                </a:lnSpc>
              </a:pPr>
              <a:r>
                <a:rPr lang="en-US" sz="3500" b="1" spc="-35" dirty="0">
                  <a:solidFill>
                    <a:srgbClr val="00468B"/>
                  </a:solidFill>
                  <a:latin typeface="Poppins Bold"/>
                  <a:ea typeface="Poppins Bold"/>
                  <a:cs typeface="Poppins Bold"/>
                  <a:sym typeface="Poppins Bold"/>
                </a:rPr>
                <a:t>Why Selling With an MLS-Connected Professional Is the Smart Choice </a:t>
              </a:r>
            </a:p>
          </p:txBody>
        </p:sp>
        <p:sp>
          <p:nvSpPr>
            <p:cNvPr id="11" name="TextBox 11"/>
            <p:cNvSpPr txBox="1"/>
            <p:nvPr/>
          </p:nvSpPr>
          <p:spPr>
            <a:xfrm>
              <a:off x="1028700" y="1701023"/>
              <a:ext cx="15356052" cy="984250"/>
            </a:xfrm>
            <a:prstGeom prst="rect">
              <a:avLst/>
            </a:prstGeom>
          </p:spPr>
          <p:txBody>
            <a:bodyPr lIns="0" tIns="0" rIns="0" bIns="0" rtlCol="0" anchor="t">
              <a:spAutoFit/>
            </a:bodyPr>
            <a:lstStyle/>
            <a:p>
              <a:pPr algn="l">
                <a:lnSpc>
                  <a:spcPts val="2599"/>
                </a:lnSpc>
              </a:pPr>
              <a:r>
                <a:rPr lang="en-US" sz="1999">
                  <a:solidFill>
                    <a:srgbClr val="000000"/>
                  </a:solidFill>
                  <a:latin typeface="Poppins"/>
                  <a:ea typeface="Poppins"/>
                  <a:cs typeface="Poppins"/>
                  <a:sym typeface="Poppins"/>
                </a:rPr>
                <a:t>As your agent, I work with California Regional MLS, the largest and most distinguished multiple listing services (MLS) in California and second largest in the nation. That means I’m plugged into an extensive network of brokerages, ensuring you have the smoothest and most profitable home-selling experience possible. </a:t>
              </a:r>
            </a:p>
          </p:txBody>
        </p:sp>
      </p:grpSp>
      <p:sp>
        <p:nvSpPr>
          <p:cNvPr id="12" name="TextBox 12"/>
          <p:cNvSpPr txBox="1"/>
          <p:nvPr/>
        </p:nvSpPr>
        <p:spPr>
          <a:xfrm>
            <a:off x="1028700" y="5452640"/>
            <a:ext cx="9711030" cy="993775"/>
          </a:xfrm>
          <a:prstGeom prst="rect">
            <a:avLst/>
          </a:prstGeom>
        </p:spPr>
        <p:txBody>
          <a:bodyPr lIns="0" tIns="0" rIns="0" bIns="0" rtlCol="0" anchor="t">
            <a:spAutoFit/>
          </a:bodyPr>
          <a:lstStyle/>
          <a:p>
            <a:pPr algn="l">
              <a:lnSpc>
                <a:spcPts val="2600"/>
              </a:lnSpc>
            </a:pPr>
            <a:r>
              <a:rPr lang="en-US" sz="2000">
                <a:solidFill>
                  <a:srgbClr val="000000"/>
                </a:solidFill>
                <a:latin typeface="Poppins"/>
                <a:ea typeface="Poppins"/>
                <a:cs typeface="Poppins"/>
                <a:sym typeface="Poppins"/>
              </a:rPr>
              <a:t>Homes not listed on a multiple listing service sold at a nationwide average of $5,000 less than those on the MLS. In California, that number grows to an average of $30,000 less! - Zillow </a:t>
            </a:r>
          </a:p>
        </p:txBody>
      </p:sp>
      <p:grpSp>
        <p:nvGrpSpPr>
          <p:cNvPr id="21" name="Group 20">
            <a:extLst>
              <a:ext uri="{FF2B5EF4-FFF2-40B4-BE49-F238E27FC236}">
                <a16:creationId xmlns:a16="http://schemas.microsoft.com/office/drawing/2014/main" id="{18561FE3-FB4F-7417-C6EE-7402F9952495}"/>
              </a:ext>
            </a:extLst>
          </p:cNvPr>
          <p:cNvGrpSpPr/>
          <p:nvPr/>
        </p:nvGrpSpPr>
        <p:grpSpPr>
          <a:xfrm>
            <a:off x="1004332" y="3062180"/>
            <a:ext cx="9735398" cy="2190425"/>
            <a:chOff x="1004332" y="3062180"/>
            <a:chExt cx="9735398" cy="2190425"/>
          </a:xfrm>
        </p:grpSpPr>
        <p:grpSp>
          <p:nvGrpSpPr>
            <p:cNvPr id="5" name="Group 5"/>
            <p:cNvGrpSpPr/>
            <p:nvPr/>
          </p:nvGrpSpPr>
          <p:grpSpPr>
            <a:xfrm>
              <a:off x="1004332" y="3062180"/>
              <a:ext cx="9735398" cy="2190425"/>
              <a:chOff x="0" y="0"/>
              <a:chExt cx="3393603" cy="763547"/>
            </a:xfrm>
          </p:grpSpPr>
          <p:sp>
            <p:nvSpPr>
              <p:cNvPr id="6" name="Freeform 6"/>
              <p:cNvSpPr/>
              <p:nvPr/>
            </p:nvSpPr>
            <p:spPr>
              <a:xfrm>
                <a:off x="0" y="0"/>
                <a:ext cx="3393603" cy="763547"/>
              </a:xfrm>
              <a:custGeom>
                <a:avLst/>
                <a:gdLst/>
                <a:ahLst/>
                <a:cxnLst/>
                <a:rect l="l" t="t" r="r" b="b"/>
                <a:pathLst>
                  <a:path w="3393603" h="763547">
                    <a:moveTo>
                      <a:pt x="0" y="0"/>
                    </a:moveTo>
                    <a:lnTo>
                      <a:pt x="3393603" y="0"/>
                    </a:lnTo>
                    <a:lnTo>
                      <a:pt x="3393603" y="763547"/>
                    </a:lnTo>
                    <a:lnTo>
                      <a:pt x="0" y="763547"/>
                    </a:lnTo>
                    <a:close/>
                  </a:path>
                </a:pathLst>
              </a:custGeom>
              <a:solidFill>
                <a:srgbClr val="000000">
                  <a:alpha val="0"/>
                </a:srgbClr>
              </a:solidFill>
              <a:ln w="85725" cap="sq">
                <a:solidFill>
                  <a:srgbClr val="00468B"/>
                </a:solidFill>
                <a:prstDash val="solid"/>
                <a:miter/>
              </a:ln>
            </p:spPr>
            <p:txBody>
              <a:bodyPr/>
              <a:lstStyle/>
              <a:p>
                <a:endParaRPr lang="en-US"/>
              </a:p>
            </p:txBody>
          </p:sp>
          <p:sp>
            <p:nvSpPr>
              <p:cNvPr id="7" name="TextBox 7"/>
              <p:cNvSpPr txBox="1"/>
              <p:nvPr/>
            </p:nvSpPr>
            <p:spPr>
              <a:xfrm>
                <a:off x="0" y="0"/>
                <a:ext cx="3393603" cy="763547"/>
              </a:xfrm>
              <a:prstGeom prst="rect">
                <a:avLst/>
              </a:prstGeom>
            </p:spPr>
            <p:txBody>
              <a:bodyPr lIns="50800" tIns="50800" rIns="50800" bIns="50800" rtlCol="0" anchor="ctr"/>
              <a:lstStyle/>
              <a:p>
                <a:pPr algn="ctr">
                  <a:lnSpc>
                    <a:spcPts val="1174"/>
                  </a:lnSpc>
                </a:pPr>
                <a:endParaRPr/>
              </a:p>
            </p:txBody>
          </p:sp>
        </p:grpSp>
        <p:sp>
          <p:nvSpPr>
            <p:cNvPr id="13" name="TextBox 13"/>
            <p:cNvSpPr txBox="1"/>
            <p:nvPr/>
          </p:nvSpPr>
          <p:spPr>
            <a:xfrm>
              <a:off x="1537664" y="3353397"/>
              <a:ext cx="6797228" cy="407670"/>
            </a:xfrm>
            <a:prstGeom prst="rect">
              <a:avLst/>
            </a:prstGeom>
          </p:spPr>
          <p:txBody>
            <a:bodyPr lIns="0" tIns="0" rIns="0" bIns="0" rtlCol="0" anchor="t">
              <a:spAutoFit/>
            </a:bodyPr>
            <a:lstStyle/>
            <a:p>
              <a:pPr algn="l">
                <a:lnSpc>
                  <a:spcPts val="3119"/>
                </a:lnSpc>
              </a:pPr>
              <a:r>
                <a:rPr lang="en-US" sz="2399" b="1" spc="23">
                  <a:solidFill>
                    <a:srgbClr val="00468B"/>
                  </a:solidFill>
                  <a:latin typeface="Poppins Bold"/>
                  <a:ea typeface="Poppins Bold"/>
                  <a:cs typeface="Poppins Bold"/>
                  <a:sym typeface="Poppins Bold"/>
                </a:rPr>
                <a:t>CRMLS provides your listing with: </a:t>
              </a:r>
            </a:p>
          </p:txBody>
        </p:sp>
        <p:sp>
          <p:nvSpPr>
            <p:cNvPr id="15" name="TextBox 15"/>
            <p:cNvSpPr txBox="1"/>
            <p:nvPr/>
          </p:nvSpPr>
          <p:spPr>
            <a:xfrm>
              <a:off x="1537664" y="3865842"/>
              <a:ext cx="7688768" cy="993775"/>
            </a:xfrm>
            <a:prstGeom prst="rect">
              <a:avLst/>
            </a:prstGeom>
          </p:spPr>
          <p:txBody>
            <a:bodyPr lIns="0" tIns="0" rIns="0" bIns="0" rtlCol="0" anchor="t">
              <a:spAutoFit/>
            </a:bodyPr>
            <a:lstStyle/>
            <a:p>
              <a:pPr marL="431801" lvl="1" indent="-215900" algn="l">
                <a:lnSpc>
                  <a:spcPts val="2600"/>
                </a:lnSpc>
                <a:buFont typeface="Arial"/>
                <a:buChar char="•"/>
              </a:pPr>
              <a:r>
                <a:rPr lang="en-US" sz="2000" dirty="0">
                  <a:solidFill>
                    <a:srgbClr val="000000"/>
                  </a:solidFill>
                  <a:latin typeface="Poppins"/>
                  <a:ea typeface="Poppins"/>
                  <a:cs typeface="Poppins"/>
                  <a:sym typeface="Poppins"/>
                </a:rPr>
                <a:t>Broader exposure to more potential buyers </a:t>
              </a:r>
            </a:p>
            <a:p>
              <a:pPr marL="431801" lvl="1" indent="-215900" algn="l">
                <a:lnSpc>
                  <a:spcPts val="2600"/>
                </a:lnSpc>
                <a:buFont typeface="Arial"/>
                <a:buChar char="•"/>
              </a:pPr>
              <a:r>
                <a:rPr lang="en-US" sz="2000" dirty="0">
                  <a:solidFill>
                    <a:srgbClr val="000000"/>
                  </a:solidFill>
                  <a:latin typeface="Poppins"/>
                  <a:ea typeface="Poppins"/>
                  <a:cs typeface="Poppins"/>
                  <a:sym typeface="Poppins"/>
                </a:rPr>
                <a:t>Circulation on popular real estate websites </a:t>
              </a:r>
            </a:p>
            <a:p>
              <a:pPr marL="431801" lvl="1" indent="-215900" algn="l">
                <a:lnSpc>
                  <a:spcPts val="2600"/>
                </a:lnSpc>
                <a:buFont typeface="Arial"/>
                <a:buChar char="•"/>
              </a:pPr>
              <a:r>
                <a:rPr lang="en-US" sz="2000" dirty="0">
                  <a:solidFill>
                    <a:srgbClr val="000000"/>
                  </a:solidFill>
                  <a:latin typeface="Poppins"/>
                  <a:ea typeface="Poppins"/>
                  <a:cs typeface="Poppins"/>
                  <a:sym typeface="Poppins"/>
                </a:rPr>
                <a:t>Customized privacy and security </a:t>
              </a:r>
            </a:p>
          </p:txBody>
        </p:sp>
      </p:grpSp>
      <p:grpSp>
        <p:nvGrpSpPr>
          <p:cNvPr id="22" name="Group 21">
            <a:extLst>
              <a:ext uri="{FF2B5EF4-FFF2-40B4-BE49-F238E27FC236}">
                <a16:creationId xmlns:a16="http://schemas.microsoft.com/office/drawing/2014/main" id="{3583ABC6-B255-19B8-0EF3-ECFCB0ECCF2B}"/>
              </a:ext>
            </a:extLst>
          </p:cNvPr>
          <p:cNvGrpSpPr/>
          <p:nvPr/>
        </p:nvGrpSpPr>
        <p:grpSpPr>
          <a:xfrm>
            <a:off x="1028232" y="6675015"/>
            <a:ext cx="9711498" cy="1935207"/>
            <a:chOff x="1028232" y="6675015"/>
            <a:chExt cx="9711498" cy="1935207"/>
          </a:xfrm>
        </p:grpSpPr>
        <p:grpSp>
          <p:nvGrpSpPr>
            <p:cNvPr id="2" name="Group 2"/>
            <p:cNvGrpSpPr/>
            <p:nvPr/>
          </p:nvGrpSpPr>
          <p:grpSpPr>
            <a:xfrm>
              <a:off x="1028232" y="6675015"/>
              <a:ext cx="9711498" cy="1935207"/>
              <a:chOff x="0" y="0"/>
              <a:chExt cx="3385272" cy="674582"/>
            </a:xfrm>
          </p:grpSpPr>
          <p:sp>
            <p:nvSpPr>
              <p:cNvPr id="3" name="Freeform 3"/>
              <p:cNvSpPr/>
              <p:nvPr/>
            </p:nvSpPr>
            <p:spPr>
              <a:xfrm>
                <a:off x="0" y="0"/>
                <a:ext cx="3385272" cy="674582"/>
              </a:xfrm>
              <a:custGeom>
                <a:avLst/>
                <a:gdLst/>
                <a:ahLst/>
                <a:cxnLst/>
                <a:rect l="l" t="t" r="r" b="b"/>
                <a:pathLst>
                  <a:path w="3385272" h="674582">
                    <a:moveTo>
                      <a:pt x="0" y="0"/>
                    </a:moveTo>
                    <a:lnTo>
                      <a:pt x="3385272" y="0"/>
                    </a:lnTo>
                    <a:lnTo>
                      <a:pt x="3385272" y="674582"/>
                    </a:lnTo>
                    <a:lnTo>
                      <a:pt x="0" y="674582"/>
                    </a:lnTo>
                    <a:close/>
                  </a:path>
                </a:pathLst>
              </a:custGeom>
              <a:solidFill>
                <a:srgbClr val="000000">
                  <a:alpha val="0"/>
                </a:srgbClr>
              </a:solidFill>
              <a:ln w="85725" cap="sq">
                <a:solidFill>
                  <a:srgbClr val="00468B"/>
                </a:solidFill>
                <a:prstDash val="solid"/>
                <a:miter/>
              </a:ln>
            </p:spPr>
            <p:txBody>
              <a:bodyPr/>
              <a:lstStyle/>
              <a:p>
                <a:endParaRPr lang="en-US"/>
              </a:p>
            </p:txBody>
          </p:sp>
          <p:sp>
            <p:nvSpPr>
              <p:cNvPr id="4" name="TextBox 4"/>
              <p:cNvSpPr txBox="1"/>
              <p:nvPr/>
            </p:nvSpPr>
            <p:spPr>
              <a:xfrm>
                <a:off x="0" y="0"/>
                <a:ext cx="3385272" cy="674582"/>
              </a:xfrm>
              <a:prstGeom prst="rect">
                <a:avLst/>
              </a:prstGeom>
            </p:spPr>
            <p:txBody>
              <a:bodyPr lIns="50800" tIns="50800" rIns="50800" bIns="50800" rtlCol="0" anchor="ctr"/>
              <a:lstStyle/>
              <a:p>
                <a:pPr algn="ctr">
                  <a:lnSpc>
                    <a:spcPts val="1174"/>
                  </a:lnSpc>
                </a:pPr>
                <a:endParaRPr/>
              </a:p>
            </p:txBody>
          </p:sp>
        </p:grpSp>
        <p:sp>
          <p:nvSpPr>
            <p:cNvPr id="14" name="TextBox 14"/>
            <p:cNvSpPr txBox="1"/>
            <p:nvPr/>
          </p:nvSpPr>
          <p:spPr>
            <a:xfrm>
              <a:off x="1562031" y="7002077"/>
              <a:ext cx="7688768" cy="407670"/>
            </a:xfrm>
            <a:prstGeom prst="rect">
              <a:avLst/>
            </a:prstGeom>
          </p:spPr>
          <p:txBody>
            <a:bodyPr lIns="0" tIns="0" rIns="0" bIns="0" rtlCol="0" anchor="t">
              <a:spAutoFit/>
            </a:bodyPr>
            <a:lstStyle/>
            <a:p>
              <a:pPr algn="l">
                <a:lnSpc>
                  <a:spcPts val="3119"/>
                </a:lnSpc>
              </a:pPr>
              <a:r>
                <a:rPr lang="en-US" sz="2399" b="1" spc="23">
                  <a:solidFill>
                    <a:srgbClr val="00468B"/>
                  </a:solidFill>
                  <a:latin typeface="Poppins Bold"/>
                  <a:ea typeface="Poppins Bold"/>
                  <a:cs typeface="Poppins Bold"/>
                  <a:sym typeface="Poppins Bold"/>
                </a:rPr>
                <a:t>When you sell off the MLS, you run the risk of: </a:t>
              </a:r>
            </a:p>
          </p:txBody>
        </p:sp>
        <p:sp>
          <p:nvSpPr>
            <p:cNvPr id="16" name="TextBox 16"/>
            <p:cNvSpPr txBox="1"/>
            <p:nvPr/>
          </p:nvSpPr>
          <p:spPr>
            <a:xfrm>
              <a:off x="4716279" y="7546559"/>
              <a:ext cx="5768519" cy="669925"/>
            </a:xfrm>
            <a:prstGeom prst="rect">
              <a:avLst/>
            </a:prstGeom>
          </p:spPr>
          <p:txBody>
            <a:bodyPr lIns="0" tIns="0" rIns="0" bIns="0" rtlCol="0" anchor="t">
              <a:spAutoFit/>
            </a:bodyPr>
            <a:lstStyle/>
            <a:p>
              <a:pPr marL="431801" lvl="1" indent="-215900" algn="l">
                <a:lnSpc>
                  <a:spcPts val="2600"/>
                </a:lnSpc>
                <a:buFont typeface="Arial"/>
                <a:buChar char="•"/>
              </a:pPr>
              <a:r>
                <a:rPr lang="en-US" sz="2000">
                  <a:solidFill>
                    <a:srgbClr val="000000"/>
                  </a:solidFill>
                  <a:latin typeface="Poppins"/>
                  <a:ea typeface="Poppins"/>
                  <a:cs typeface="Poppins"/>
                  <a:sym typeface="Poppins"/>
                </a:rPr>
                <a:t>Losing out on the full value of your home </a:t>
              </a:r>
            </a:p>
            <a:p>
              <a:pPr marL="431801" lvl="1" indent="-215900" algn="l">
                <a:lnSpc>
                  <a:spcPts val="2600"/>
                </a:lnSpc>
                <a:buFont typeface="Arial"/>
                <a:buChar char="•"/>
              </a:pPr>
              <a:r>
                <a:rPr lang="en-US" sz="2000">
                  <a:solidFill>
                    <a:srgbClr val="000000"/>
                  </a:solidFill>
                  <a:latin typeface="Poppins"/>
                  <a:ea typeface="Poppins"/>
                  <a:cs typeface="Poppins"/>
                  <a:sym typeface="Poppins"/>
                </a:rPr>
                <a:t>Bad actors and fraud </a:t>
              </a:r>
            </a:p>
          </p:txBody>
        </p:sp>
        <p:sp>
          <p:nvSpPr>
            <p:cNvPr id="17" name="TextBox 17"/>
            <p:cNvSpPr txBox="1"/>
            <p:nvPr/>
          </p:nvSpPr>
          <p:spPr>
            <a:xfrm>
              <a:off x="1562031" y="7546559"/>
              <a:ext cx="3398614" cy="669925"/>
            </a:xfrm>
            <a:prstGeom prst="rect">
              <a:avLst/>
            </a:prstGeom>
          </p:spPr>
          <p:txBody>
            <a:bodyPr lIns="0" tIns="0" rIns="0" bIns="0" rtlCol="0" anchor="t">
              <a:spAutoFit/>
            </a:bodyPr>
            <a:lstStyle/>
            <a:p>
              <a:pPr marL="431801" lvl="1" indent="-215900" algn="l">
                <a:lnSpc>
                  <a:spcPts val="2600"/>
                </a:lnSpc>
                <a:buFont typeface="Arial"/>
                <a:buChar char="•"/>
              </a:pPr>
              <a:r>
                <a:rPr lang="en-US" sz="2000">
                  <a:solidFill>
                    <a:srgbClr val="000000"/>
                  </a:solidFill>
                  <a:latin typeface="Poppins"/>
                  <a:ea typeface="Poppins"/>
                  <a:cs typeface="Poppins"/>
                  <a:sym typeface="Poppins"/>
                </a:rPr>
                <a:t>Limited exposure  </a:t>
              </a:r>
            </a:p>
            <a:p>
              <a:pPr marL="431801" lvl="1" indent="-215900" algn="l">
                <a:lnSpc>
                  <a:spcPts val="2600"/>
                </a:lnSpc>
                <a:buFont typeface="Arial"/>
                <a:buChar char="•"/>
              </a:pPr>
              <a:r>
                <a:rPr lang="en-US" sz="2000">
                  <a:solidFill>
                    <a:srgbClr val="000000"/>
                  </a:solidFill>
                  <a:latin typeface="Poppins"/>
                  <a:ea typeface="Poppins"/>
                  <a:cs typeface="Poppins"/>
                  <a:sym typeface="Poppins"/>
                </a:rPr>
                <a:t>Fewer selling options </a:t>
              </a:r>
            </a:p>
          </p:txBody>
        </p:sp>
      </p:grpSp>
      <p:sp>
        <p:nvSpPr>
          <p:cNvPr id="18" name="TextBox 18"/>
          <p:cNvSpPr txBox="1"/>
          <p:nvPr/>
        </p:nvSpPr>
        <p:spPr>
          <a:xfrm>
            <a:off x="1028700" y="8842375"/>
            <a:ext cx="9901627" cy="669925"/>
          </a:xfrm>
          <a:prstGeom prst="rect">
            <a:avLst/>
          </a:prstGeom>
        </p:spPr>
        <p:txBody>
          <a:bodyPr lIns="0" tIns="0" rIns="0" bIns="0" rtlCol="0" anchor="t">
            <a:spAutoFit/>
          </a:bodyPr>
          <a:lstStyle/>
          <a:p>
            <a:pPr algn="l">
              <a:lnSpc>
                <a:spcPts val="2600"/>
              </a:lnSpc>
            </a:pPr>
            <a:r>
              <a:rPr lang="en-US" sz="2000">
                <a:solidFill>
                  <a:srgbClr val="000000"/>
                </a:solidFill>
                <a:latin typeface="Poppins"/>
                <a:ea typeface="Poppins"/>
                <a:cs typeface="Poppins"/>
                <a:sym typeface="Poppins"/>
              </a:rPr>
              <a:t>It’s my job to make sure we don’t leave money on the table. By listing on CRMLS, I can offer you a valuable advantage you won’t get elsewhere.</a:t>
            </a:r>
          </a:p>
        </p:txBody>
      </p:sp>
      <p:sp>
        <p:nvSpPr>
          <p:cNvPr id="19" name="Freeform 19"/>
          <p:cNvSpPr/>
          <p:nvPr/>
        </p:nvSpPr>
        <p:spPr>
          <a:xfrm>
            <a:off x="9577143" y="2607914"/>
            <a:ext cx="7097335" cy="6904386"/>
          </a:xfrm>
          <a:custGeom>
            <a:avLst/>
            <a:gdLst/>
            <a:ahLst/>
            <a:cxnLst/>
            <a:rect l="l" t="t" r="r" b="b"/>
            <a:pathLst>
              <a:path w="7097335" h="6904386">
                <a:moveTo>
                  <a:pt x="0" y="0"/>
                </a:moveTo>
                <a:lnTo>
                  <a:pt x="7097335" y="0"/>
                </a:lnTo>
                <a:lnTo>
                  <a:pt x="7097335" y="6904386"/>
                </a:lnTo>
                <a:lnTo>
                  <a:pt x="0" y="6904386"/>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US"/>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FDB2F40046DD44B9C0AFAF3466AC0A" ma:contentTypeVersion="17" ma:contentTypeDescription="Create a new document." ma:contentTypeScope="" ma:versionID="11ecbbb14c7486c8493d432547f06086">
  <xsd:schema xmlns:xsd="http://www.w3.org/2001/XMLSchema" xmlns:xs="http://www.w3.org/2001/XMLSchema" xmlns:p="http://schemas.microsoft.com/office/2006/metadata/properties" xmlns:ns2="ab3d5e18-20ff-42b7-aeea-4bbbe4e146d1" xmlns:ns3="220e8e58-85be-4bd4-9c14-013d28eb09c5" targetNamespace="http://schemas.microsoft.com/office/2006/metadata/properties" ma:root="true" ma:fieldsID="0ca7580430401406d50068c714febe98" ns2:_="" ns3:_="">
    <xsd:import namespace="ab3d5e18-20ff-42b7-aeea-4bbbe4e146d1"/>
    <xsd:import namespace="220e8e58-85be-4bd4-9c14-013d28eb09c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3:SharedWithUsers" minOccurs="0"/>
                <xsd:element ref="ns3:SharedWithDetails" minOccurs="0"/>
                <xsd:element ref="ns2:MediaServiceObjectDetectorVersions"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3d5e18-20ff-42b7-aeea-4bbbe4e146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ad4c24d-f35f-4822-982d-7d9efcb0f45d"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20e8e58-85be-4bd4-9c14-013d28eb09c5"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bbe0329a-6e0e-4e2d-96fc-d4b6fc3c8bfe}" ma:internalName="TaxCatchAll" ma:showField="CatchAllData" ma:web="220e8e58-85be-4bd4-9c14-013d28eb09c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b3d5e18-20ff-42b7-aeea-4bbbe4e146d1">
      <Terms xmlns="http://schemas.microsoft.com/office/infopath/2007/PartnerControls"/>
    </lcf76f155ced4ddcb4097134ff3c332f>
    <TaxCatchAll xmlns="220e8e58-85be-4bd4-9c14-013d28eb09c5" xsi:nil="true"/>
  </documentManagement>
</p:properties>
</file>

<file path=customXml/itemProps1.xml><?xml version="1.0" encoding="utf-8"?>
<ds:datastoreItem xmlns:ds="http://schemas.openxmlformats.org/officeDocument/2006/customXml" ds:itemID="{0ECC3956-43B1-441D-913E-3C9ECE611C2E}"/>
</file>

<file path=customXml/itemProps2.xml><?xml version="1.0" encoding="utf-8"?>
<ds:datastoreItem xmlns:ds="http://schemas.openxmlformats.org/officeDocument/2006/customXml" ds:itemID="{13F06573-1DA4-40B7-8F11-39166CA02AE4}"/>
</file>

<file path=customXml/itemProps3.xml><?xml version="1.0" encoding="utf-8"?>
<ds:datastoreItem xmlns:ds="http://schemas.openxmlformats.org/officeDocument/2006/customXml" ds:itemID="{9A9B168E-9865-44F4-B63D-E65A493766F1}"/>
</file>

<file path=docProps/app.xml><?xml version="1.0" encoding="utf-8"?>
<Properties xmlns="http://schemas.openxmlformats.org/officeDocument/2006/extended-properties" xmlns:vt="http://schemas.openxmlformats.org/officeDocument/2006/docPropsVTypes">
  <TotalTime>27</TotalTime>
  <Words>197</Words>
  <Application>Microsoft Macintosh PowerPoint</Application>
  <PresentationFormat>Custom</PresentationFormat>
  <Paragraphs>14</Paragraphs>
  <Slides>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vt:i4>
      </vt:variant>
    </vt:vector>
  </HeadingPairs>
  <TitlesOfParts>
    <vt:vector size="8" baseType="lpstr">
      <vt:lpstr>Poppins</vt:lpstr>
      <vt:lpstr>Arial</vt:lpstr>
      <vt:lpstr>Poppins Bold</vt:lpstr>
      <vt:lpstr>Red Hat Display Heavy</vt:lpstr>
      <vt:lpstr>Calibri</vt:lpstr>
      <vt:lpstr>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Value of Representation_Slide_Deck</dc:title>
  <cp:lastModifiedBy>Al Aldrich</cp:lastModifiedBy>
  <cp:revision>18</cp:revision>
  <dcterms:created xsi:type="dcterms:W3CDTF">2006-08-16T00:00:00Z</dcterms:created>
  <dcterms:modified xsi:type="dcterms:W3CDTF">2025-05-14T16:19:25Z</dcterms:modified>
  <dc:identifier>DAGhvRdyCVA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0x01010091FDB2F40046DD44B9C0AFAF3466AC0A</vt:lpwstr>
  </property>
</Properties>
</file>