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Lst>
  <p:sldSz cx="18288000" cy="10287000"/>
  <p:notesSz cx="6858000" cy="9144000"/>
  <p:embeddedFontLst>
    <p:embeddedFont>
      <p:font typeface="Poppins" pitchFamily="2" charset="77"/>
      <p:regular r:id="rId4"/>
      <p:bold r:id="rId5"/>
      <p:italic r:id="rId6"/>
      <p:boldItalic r:id="rId7"/>
    </p:embeddedFont>
    <p:embeddedFont>
      <p:font typeface="Poppins Bold"/>
      <p:regular r:id="rId8"/>
      <p:bold r:id="rId9"/>
    </p:embeddedFont>
    <p:embeddedFont>
      <p:font typeface="Poppins Italics"/>
      <p:regular r:id="rId10"/>
      <p:italic r:id="rId11"/>
    </p:embeddedFont>
    <p:embeddedFont>
      <p:font typeface="Red Hat Display Heavy" panose="02010303040201060303"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0" autoAdjust="0"/>
  </p:normalViewPr>
  <p:slideViewPr>
    <p:cSldViewPr>
      <p:cViewPr varScale="1">
        <p:scale>
          <a:sx n="74" d="100"/>
          <a:sy n="74" d="100"/>
        </p:scale>
        <p:origin x="40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27381" y="-1449064"/>
            <a:ext cx="25044049" cy="14435573"/>
          </a:xfrm>
          <a:custGeom>
            <a:avLst/>
            <a:gdLst/>
            <a:ahLst/>
            <a:cxnLst/>
            <a:rect l="l" t="t" r="r" b="b"/>
            <a:pathLst>
              <a:path w="25044049" h="14435573">
                <a:moveTo>
                  <a:pt x="0" y="0"/>
                </a:moveTo>
                <a:lnTo>
                  <a:pt x="25044049" y="0"/>
                </a:lnTo>
                <a:lnTo>
                  <a:pt x="25044049" y="14435573"/>
                </a:lnTo>
                <a:lnTo>
                  <a:pt x="0" y="14435573"/>
                </a:lnTo>
                <a:lnTo>
                  <a:pt x="0" y="0"/>
                </a:lnTo>
                <a:close/>
              </a:path>
            </a:pathLst>
          </a:custGeom>
          <a:blipFill>
            <a:blip r:embed="rId2" cstate="screen">
              <a:alphaModFix amt="72000"/>
              <a:extLst>
                <a:ext uri="{28A0092B-C50C-407E-A947-70E740481C1C}">
                  <a14:useLocalDpi xmlns:a14="http://schemas.microsoft.com/office/drawing/2010/main"/>
                </a:ext>
              </a:extLst>
            </a:blip>
            <a:stretch>
              <a:fillRect l="-1265" t="-30131" b="-41160"/>
            </a:stretch>
          </a:blipFill>
        </p:spPr>
        <p:txBody>
          <a:bodyPr/>
          <a:lstStyle/>
          <a:p>
            <a:endParaRPr lang="en-US"/>
          </a:p>
        </p:txBody>
      </p:sp>
      <p:sp>
        <p:nvSpPr>
          <p:cNvPr id="3" name="Freeform 3"/>
          <p:cNvSpPr/>
          <p:nvPr/>
        </p:nvSpPr>
        <p:spPr>
          <a:xfrm>
            <a:off x="0" y="-66210"/>
            <a:ext cx="18288000" cy="10353210"/>
          </a:xfrm>
          <a:custGeom>
            <a:avLst/>
            <a:gdLst/>
            <a:ahLst/>
            <a:cxnLst/>
            <a:rect l="l" t="t" r="r" b="b"/>
            <a:pathLst>
              <a:path w="18288000" h="10353210">
                <a:moveTo>
                  <a:pt x="0" y="0"/>
                </a:moveTo>
                <a:lnTo>
                  <a:pt x="18288000" y="0"/>
                </a:lnTo>
                <a:lnTo>
                  <a:pt x="18288000" y="10353210"/>
                </a:lnTo>
                <a:lnTo>
                  <a:pt x="0" y="10353210"/>
                </a:lnTo>
                <a:lnTo>
                  <a:pt x="0" y="0"/>
                </a:lnTo>
                <a:close/>
              </a:path>
            </a:pathLst>
          </a:custGeom>
          <a:blipFill>
            <a:blip r:embed="rId3" cstate="screen">
              <a:alphaModFix amt="10999"/>
              <a:extLst>
                <a:ext uri="{28A0092B-C50C-407E-A947-70E740481C1C}">
                  <a14:useLocalDpi xmlns:a14="http://schemas.microsoft.com/office/drawing/2010/main"/>
                </a:ext>
              </a:extLst>
            </a:blip>
            <a:stretch>
              <a:fillRect/>
            </a:stretch>
          </a:blipFill>
        </p:spPr>
        <p:txBody>
          <a:bodyPr/>
          <a:lstStyle/>
          <a:p>
            <a:endParaRPr lang="en-US"/>
          </a:p>
        </p:txBody>
      </p:sp>
      <p:sp>
        <p:nvSpPr>
          <p:cNvPr id="4" name="AutoShape 4"/>
          <p:cNvSpPr/>
          <p:nvPr/>
        </p:nvSpPr>
        <p:spPr>
          <a:xfrm>
            <a:off x="-882858" y="682520"/>
            <a:ext cx="20053717" cy="0"/>
          </a:xfrm>
          <a:prstGeom prst="line">
            <a:avLst/>
          </a:prstGeom>
          <a:ln w="9525" cap="flat">
            <a:solidFill>
              <a:srgbClr val="F8F1DF"/>
            </a:solidFill>
            <a:prstDash val="solid"/>
            <a:headEnd type="none" w="sm" len="sm"/>
            <a:tailEnd type="none" w="sm" len="sm"/>
          </a:ln>
        </p:spPr>
        <p:txBody>
          <a:bodyPr/>
          <a:lstStyle/>
          <a:p>
            <a:endParaRPr lang="en-US"/>
          </a:p>
        </p:txBody>
      </p:sp>
      <p:sp>
        <p:nvSpPr>
          <p:cNvPr id="5" name="Freeform 5"/>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028700" y="3695674"/>
            <a:ext cx="13329490" cy="3124251"/>
          </a:xfrm>
          <a:prstGeom prst="rect">
            <a:avLst/>
          </a:prstGeom>
        </p:spPr>
        <p:txBody>
          <a:bodyPr lIns="0" tIns="0" rIns="0" bIns="0" rtlCol="0" anchor="t">
            <a:spAutoFit/>
          </a:bodyPr>
          <a:lstStyle/>
          <a:p>
            <a:pPr algn="l">
              <a:lnSpc>
                <a:spcPts val="12002"/>
              </a:lnSpc>
            </a:pPr>
            <a:r>
              <a:rPr lang="en-US" sz="12002" b="1" spc="-264" dirty="0">
                <a:solidFill>
                  <a:srgbClr val="F8F1DF"/>
                </a:solidFill>
                <a:latin typeface="Red Hat Display Heavy"/>
                <a:ea typeface="Red Hat Display Heavy"/>
                <a:cs typeface="Red Hat Display Heavy"/>
                <a:sym typeface="Red Hat Display Heavy"/>
              </a:rPr>
              <a:t>FIRST-TIME </a:t>
            </a:r>
          </a:p>
          <a:p>
            <a:pPr algn="l">
              <a:lnSpc>
                <a:spcPts val="12002"/>
              </a:lnSpc>
            </a:pPr>
            <a:r>
              <a:rPr lang="en-US" sz="12002" b="1" spc="-264" dirty="0">
                <a:solidFill>
                  <a:srgbClr val="F8F1DF"/>
                </a:solidFill>
                <a:latin typeface="Red Hat Display Heavy"/>
                <a:ea typeface="Red Hat Display Heavy"/>
                <a:cs typeface="Red Hat Display Heavy"/>
                <a:sym typeface="Red Hat Display Heavy"/>
              </a:rPr>
              <a:t>HOME BUYERS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1DF"/>
        </a:solidFill>
        <a:effectLst/>
      </p:bgPr>
    </p:bg>
    <p:spTree>
      <p:nvGrpSpPr>
        <p:cNvPr id="1" name=""/>
        <p:cNvGrpSpPr/>
        <p:nvPr/>
      </p:nvGrpSpPr>
      <p:grpSpPr>
        <a:xfrm>
          <a:off x="0" y="0"/>
          <a:ext cx="0" cy="0"/>
          <a:chOff x="0" y="0"/>
          <a:chExt cx="0" cy="0"/>
        </a:xfrm>
      </p:grpSpPr>
      <p:sp>
        <p:nvSpPr>
          <p:cNvPr id="2" name="AutoShape 2"/>
          <p:cNvSpPr/>
          <p:nvPr/>
        </p:nvSpPr>
        <p:spPr>
          <a:xfrm flipV="1">
            <a:off x="0" y="515261"/>
            <a:ext cx="18543354" cy="0"/>
          </a:xfrm>
          <a:prstGeom prst="line">
            <a:avLst/>
          </a:prstGeom>
          <a:ln w="19050" cap="flat">
            <a:solidFill>
              <a:srgbClr val="F8F1DF"/>
            </a:solidFill>
            <a:prstDash val="solid"/>
            <a:headEnd type="none" w="sm" len="sm"/>
            <a:tailEnd type="none" w="sm" len="sm"/>
          </a:ln>
        </p:spPr>
        <p:txBody>
          <a:bodyPr/>
          <a:lstStyle/>
          <a:p>
            <a:endParaRPr lang="en-US"/>
          </a:p>
        </p:txBody>
      </p:sp>
      <p:sp>
        <p:nvSpPr>
          <p:cNvPr id="3" name="Freeform 3"/>
          <p:cNvSpPr/>
          <p:nvPr/>
        </p:nvSpPr>
        <p:spPr>
          <a:xfrm>
            <a:off x="10329973" y="5278836"/>
            <a:ext cx="7852396" cy="4675924"/>
          </a:xfrm>
          <a:custGeom>
            <a:avLst/>
            <a:gdLst/>
            <a:ahLst/>
            <a:cxnLst/>
            <a:rect l="l" t="t" r="r" b="b"/>
            <a:pathLst>
              <a:path w="7852396" h="4675924">
                <a:moveTo>
                  <a:pt x="0" y="0"/>
                </a:moveTo>
                <a:lnTo>
                  <a:pt x="7852396" y="0"/>
                </a:lnTo>
                <a:lnTo>
                  <a:pt x="7852396" y="4675924"/>
                </a:lnTo>
                <a:lnTo>
                  <a:pt x="0" y="4675924"/>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3629062"/>
            <a:ext cx="16230600" cy="1514438"/>
          </a:xfrm>
          <a:prstGeom prst="rect">
            <a:avLst/>
          </a:prstGeom>
        </p:spPr>
        <p:txBody>
          <a:bodyPr lIns="0" tIns="0" rIns="0" bIns="0" rtlCol="0" anchor="t">
            <a:spAutoFit/>
          </a:bodyPr>
          <a:lstStyle/>
          <a:p>
            <a:pPr algn="l">
              <a:lnSpc>
                <a:spcPts val="3359"/>
              </a:lnSpc>
            </a:pPr>
            <a:r>
              <a:rPr lang="en-US" sz="2799" b="1" dirty="0">
                <a:solidFill>
                  <a:srgbClr val="00468B"/>
                </a:solidFill>
                <a:latin typeface="Poppins Bold"/>
                <a:ea typeface="Poppins Bold"/>
                <a:cs typeface="Poppins Bold"/>
                <a:sym typeface="Poppins Bold"/>
              </a:rPr>
              <a:t>Get the Down Payment Help You Deserve</a:t>
            </a:r>
          </a:p>
          <a:p>
            <a:pPr algn="l">
              <a:lnSpc>
                <a:spcPts val="1440"/>
              </a:lnSpc>
            </a:pPr>
            <a:endParaRPr lang="en-US" sz="2799" b="1" dirty="0">
              <a:solidFill>
                <a:srgbClr val="00468B"/>
              </a:solidFill>
              <a:latin typeface="Poppins Bold"/>
              <a:ea typeface="Poppins Bold"/>
              <a:cs typeface="Poppins Bold"/>
              <a:sym typeface="Poppins Bold"/>
            </a:endParaRPr>
          </a:p>
          <a:p>
            <a:pPr algn="l">
              <a:lnSpc>
                <a:spcPts val="2399"/>
              </a:lnSpc>
            </a:pPr>
            <a:r>
              <a:rPr lang="en-US" sz="1999" dirty="0">
                <a:solidFill>
                  <a:srgbClr val="000000"/>
                </a:solidFill>
                <a:latin typeface="Poppins"/>
                <a:ea typeface="Poppins"/>
                <a:cs typeface="Poppins"/>
                <a:sym typeface="Poppins"/>
              </a:rPr>
              <a:t>My CRMLS connection grants me access to </a:t>
            </a:r>
            <a:r>
              <a:rPr lang="en-US" sz="1999" b="1" dirty="0">
                <a:solidFill>
                  <a:srgbClr val="00468B"/>
                </a:solidFill>
                <a:latin typeface="Poppins Bold"/>
                <a:ea typeface="Poppins Bold"/>
                <a:cs typeface="Poppins Bold"/>
                <a:sym typeface="Poppins Bold"/>
              </a:rPr>
              <a:t>Down Payment Resource® (DPR)</a:t>
            </a:r>
            <a:r>
              <a:rPr lang="en-US" sz="1999" dirty="0">
                <a:solidFill>
                  <a:srgbClr val="000000"/>
                </a:solidFill>
                <a:latin typeface="Poppins"/>
                <a:ea typeface="Poppins"/>
                <a:cs typeface="Poppins"/>
                <a:sym typeface="Poppins"/>
              </a:rPr>
              <a:t>, which can source state and federal assistance programs and connect you to listings that qualify for down payment assistance. It’s a big part of the value I can offer to your homebuying journey.</a:t>
            </a:r>
          </a:p>
        </p:txBody>
      </p:sp>
      <p:sp>
        <p:nvSpPr>
          <p:cNvPr id="5" name="TextBox 5"/>
          <p:cNvSpPr txBox="1"/>
          <p:nvPr/>
        </p:nvSpPr>
        <p:spPr>
          <a:xfrm>
            <a:off x="1028700" y="5419725"/>
            <a:ext cx="9849671" cy="1809676"/>
          </a:xfrm>
          <a:prstGeom prst="rect">
            <a:avLst/>
          </a:prstGeom>
        </p:spPr>
        <p:txBody>
          <a:bodyPr lIns="0" tIns="0" rIns="0" bIns="0" rtlCol="0" anchor="t">
            <a:spAutoFit/>
          </a:bodyPr>
          <a:lstStyle/>
          <a:p>
            <a:pPr algn="l">
              <a:lnSpc>
                <a:spcPts val="3359"/>
              </a:lnSpc>
            </a:pPr>
            <a:r>
              <a:rPr lang="en-US" sz="2799" b="1" dirty="0">
                <a:solidFill>
                  <a:srgbClr val="00468B"/>
                </a:solidFill>
                <a:latin typeface="Poppins Bold"/>
                <a:ea typeface="Poppins Bold"/>
                <a:cs typeface="Poppins Bold"/>
                <a:sym typeface="Poppins Bold"/>
              </a:rPr>
              <a:t>Navigating California’s Many Options</a:t>
            </a:r>
          </a:p>
          <a:p>
            <a:pPr algn="l">
              <a:lnSpc>
                <a:spcPts val="1439"/>
              </a:lnSpc>
            </a:pPr>
            <a:endParaRPr lang="en-US" sz="2799" b="1" dirty="0">
              <a:solidFill>
                <a:srgbClr val="00468B"/>
              </a:solidFill>
              <a:latin typeface="Poppins Bold"/>
              <a:ea typeface="Poppins Bold"/>
              <a:cs typeface="Poppins Bold"/>
              <a:sym typeface="Poppins Bold"/>
            </a:endParaRPr>
          </a:p>
          <a:p>
            <a:pPr algn="l">
              <a:lnSpc>
                <a:spcPts val="2399"/>
              </a:lnSpc>
            </a:pPr>
            <a:r>
              <a:rPr lang="en-US" sz="1999" dirty="0">
                <a:solidFill>
                  <a:srgbClr val="000000"/>
                </a:solidFill>
                <a:latin typeface="Poppins"/>
                <a:ea typeface="Poppins"/>
                <a:cs typeface="Poppins"/>
                <a:sym typeface="Poppins"/>
              </a:rPr>
              <a:t>According to DPR’s continuous research and reporting, California has by far the widest array of down payment assistance programs and agencies in the country. What’s more, at least 60% of all CRMLS listings are eligible for some form of down payment assistance at any given time. </a:t>
            </a:r>
          </a:p>
        </p:txBody>
      </p:sp>
      <p:sp>
        <p:nvSpPr>
          <p:cNvPr id="6" name="TextBox 6"/>
          <p:cNvSpPr txBox="1"/>
          <p:nvPr/>
        </p:nvSpPr>
        <p:spPr>
          <a:xfrm>
            <a:off x="1028700" y="657400"/>
            <a:ext cx="16230600" cy="2695389"/>
          </a:xfrm>
          <a:prstGeom prst="rect">
            <a:avLst/>
          </a:prstGeom>
        </p:spPr>
        <p:txBody>
          <a:bodyPr lIns="0" tIns="0" rIns="0" bIns="0" rtlCol="0" anchor="t">
            <a:spAutoFit/>
          </a:bodyPr>
          <a:lstStyle/>
          <a:p>
            <a:pPr algn="l">
              <a:lnSpc>
                <a:spcPts val="3359"/>
              </a:lnSpc>
            </a:pPr>
            <a:r>
              <a:rPr lang="en-US" sz="2799" b="1" dirty="0">
                <a:solidFill>
                  <a:srgbClr val="00468B"/>
                </a:solidFill>
                <a:latin typeface="Poppins Bold"/>
                <a:ea typeface="Poppins Bold"/>
                <a:cs typeface="Poppins Bold"/>
                <a:sym typeface="Poppins Bold"/>
              </a:rPr>
              <a:t>Buying Your First Home? Let’s Make It Easier, Together</a:t>
            </a:r>
          </a:p>
          <a:p>
            <a:pPr algn="l">
              <a:lnSpc>
                <a:spcPts val="1440"/>
              </a:lnSpc>
            </a:pPr>
            <a:endParaRPr lang="en-US" sz="2799" b="1" dirty="0">
              <a:solidFill>
                <a:srgbClr val="00468B"/>
              </a:solidFill>
              <a:latin typeface="Poppins Bold"/>
              <a:ea typeface="Poppins Bold"/>
              <a:cs typeface="Poppins Bold"/>
              <a:sym typeface="Poppins Bold"/>
            </a:endParaRPr>
          </a:p>
          <a:p>
            <a:pPr algn="l">
              <a:lnSpc>
                <a:spcPts val="2399"/>
              </a:lnSpc>
            </a:pPr>
            <a:r>
              <a:rPr lang="en-US" sz="1999" dirty="0">
                <a:solidFill>
                  <a:srgbClr val="000000"/>
                </a:solidFill>
                <a:latin typeface="Poppins"/>
                <a:ea typeface="Poppins"/>
                <a:cs typeface="Poppins"/>
                <a:sym typeface="Poppins"/>
              </a:rPr>
              <a:t>As a first-time homebuyer, you are undertaking one of life’s most exciting and biggest milestones. It might very well be the largest amount of money you’ve spent on anything at this point in your life, and it can be tough on anyone. You may not know it, but there are programs you are likely eligible for that can help, specifically with the down payment. As your agent, I can help guide you through the process.</a:t>
            </a:r>
          </a:p>
          <a:p>
            <a:pPr algn="l">
              <a:lnSpc>
                <a:spcPts val="2399"/>
              </a:lnSpc>
            </a:pPr>
            <a:endParaRPr lang="en-US" sz="1999" dirty="0">
              <a:solidFill>
                <a:srgbClr val="000000"/>
              </a:solidFill>
              <a:latin typeface="Poppins"/>
              <a:ea typeface="Poppins"/>
              <a:cs typeface="Poppins"/>
              <a:sym typeface="Poppins"/>
            </a:endParaRPr>
          </a:p>
          <a:p>
            <a:pPr algn="l">
              <a:lnSpc>
                <a:spcPts val="2399"/>
              </a:lnSpc>
            </a:pPr>
            <a:r>
              <a:rPr lang="en-US" sz="1999" dirty="0">
                <a:solidFill>
                  <a:srgbClr val="000000"/>
                </a:solidFill>
                <a:latin typeface="Poppins"/>
                <a:ea typeface="Poppins"/>
                <a:cs typeface="Poppins"/>
                <a:sym typeface="Poppins"/>
              </a:rPr>
              <a:t>I'm connected to CRMLS, one of the largest and most distinguished MLSs in California, and there are certain advantages only a real estate professional like me can offer to first-time homebuyers.</a:t>
            </a:r>
          </a:p>
        </p:txBody>
      </p:sp>
      <p:sp>
        <p:nvSpPr>
          <p:cNvPr id="7" name="TextBox 7"/>
          <p:cNvSpPr txBox="1"/>
          <p:nvPr/>
        </p:nvSpPr>
        <p:spPr>
          <a:xfrm>
            <a:off x="1028700" y="9021295"/>
            <a:ext cx="10706100" cy="714449"/>
          </a:xfrm>
          <a:prstGeom prst="rect">
            <a:avLst/>
          </a:prstGeom>
        </p:spPr>
        <p:txBody>
          <a:bodyPr wrap="square" lIns="0" tIns="0" rIns="0" bIns="0" rtlCol="0" anchor="t">
            <a:spAutoFit/>
          </a:bodyPr>
          <a:lstStyle/>
          <a:p>
            <a:pPr algn="l">
              <a:lnSpc>
                <a:spcPts val="2399"/>
              </a:lnSpc>
            </a:pPr>
            <a:r>
              <a:rPr lang="en-US" sz="1999" dirty="0">
                <a:solidFill>
                  <a:srgbClr val="000000"/>
                </a:solidFill>
                <a:latin typeface="Poppins"/>
                <a:ea typeface="Poppins"/>
                <a:cs typeface="Poppins"/>
                <a:sym typeface="Poppins"/>
              </a:rPr>
              <a:t>Partner with me, and together we’ll make your first home your dream home.</a:t>
            </a:r>
          </a:p>
          <a:p>
            <a:pPr algn="l">
              <a:lnSpc>
                <a:spcPts val="1439"/>
              </a:lnSpc>
            </a:pPr>
            <a:endParaRPr lang="en-US" sz="1999" dirty="0">
              <a:solidFill>
                <a:srgbClr val="000000"/>
              </a:solidFill>
              <a:latin typeface="Poppins"/>
              <a:ea typeface="Poppins"/>
              <a:cs typeface="Poppins"/>
              <a:sym typeface="Poppins"/>
            </a:endParaRPr>
          </a:p>
          <a:p>
            <a:pPr algn="l">
              <a:lnSpc>
                <a:spcPts val="1799"/>
              </a:lnSpc>
            </a:pPr>
            <a:r>
              <a:rPr lang="en-US" sz="1499" i="1" dirty="0">
                <a:solidFill>
                  <a:srgbClr val="000000"/>
                </a:solidFill>
                <a:latin typeface="Poppins Italics"/>
                <a:ea typeface="Poppins Italics"/>
                <a:cs typeface="Poppins Italics"/>
                <a:sym typeface="Poppins Italics"/>
              </a:rPr>
              <a:t>Note: Data as of January 2026</a:t>
            </a:r>
          </a:p>
        </p:txBody>
      </p:sp>
      <p:grpSp>
        <p:nvGrpSpPr>
          <p:cNvPr id="8" name="Group 8"/>
          <p:cNvGrpSpPr/>
          <p:nvPr/>
        </p:nvGrpSpPr>
        <p:grpSpPr>
          <a:xfrm>
            <a:off x="1028700" y="7330376"/>
            <a:ext cx="5761555" cy="1461929"/>
            <a:chOff x="0" y="-38100"/>
            <a:chExt cx="1492650" cy="378743"/>
          </a:xfrm>
        </p:grpSpPr>
        <p:sp>
          <p:nvSpPr>
            <p:cNvPr id="9" name="Freeform 9"/>
            <p:cNvSpPr/>
            <p:nvPr/>
          </p:nvSpPr>
          <p:spPr>
            <a:xfrm>
              <a:off x="0" y="0"/>
              <a:ext cx="1492650" cy="340643"/>
            </a:xfrm>
            <a:prstGeom prst="roundRect">
              <a:avLst>
                <a:gd name="adj" fmla="val 23228"/>
              </a:avLst>
            </a:prstGeom>
            <a:solidFill>
              <a:srgbClr val="00468B"/>
            </a:solidFill>
          </p:spPr>
          <p:txBody>
            <a:bodyPr/>
            <a:lstStyle/>
            <a:p>
              <a:endParaRPr lang="en-US"/>
            </a:p>
          </p:txBody>
        </p:sp>
        <p:sp>
          <p:nvSpPr>
            <p:cNvPr id="10" name="TextBox 10"/>
            <p:cNvSpPr txBox="1"/>
            <p:nvPr/>
          </p:nvSpPr>
          <p:spPr>
            <a:xfrm>
              <a:off x="0" y="-38100"/>
              <a:ext cx="1492650" cy="378743"/>
            </a:xfrm>
            <a:prstGeom prst="rect">
              <a:avLst/>
            </a:prstGeom>
          </p:spPr>
          <p:txBody>
            <a:bodyPr lIns="50800" tIns="50800" rIns="50800" bIns="50800" rtlCol="0" anchor="ctr"/>
            <a:lstStyle/>
            <a:p>
              <a:pPr algn="ctr">
                <a:lnSpc>
                  <a:spcPts val="1819"/>
                </a:lnSpc>
              </a:pPr>
              <a:endParaRPr/>
            </a:p>
          </p:txBody>
        </p:sp>
      </p:grpSp>
      <p:sp>
        <p:nvSpPr>
          <p:cNvPr id="11" name="Freeform 11"/>
          <p:cNvSpPr/>
          <p:nvPr/>
        </p:nvSpPr>
        <p:spPr>
          <a:xfrm>
            <a:off x="1479245" y="7844405"/>
            <a:ext cx="808361" cy="661846"/>
          </a:xfrm>
          <a:custGeom>
            <a:avLst/>
            <a:gdLst/>
            <a:ahLst/>
            <a:cxnLst/>
            <a:rect l="l" t="t" r="r" b="b"/>
            <a:pathLst>
              <a:path w="808361" h="661846">
                <a:moveTo>
                  <a:pt x="0" y="0"/>
                </a:moveTo>
                <a:lnTo>
                  <a:pt x="808361" y="0"/>
                </a:lnTo>
                <a:lnTo>
                  <a:pt x="808361" y="661845"/>
                </a:lnTo>
                <a:lnTo>
                  <a:pt x="0" y="66184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4214657" y="7844405"/>
            <a:ext cx="544112" cy="616558"/>
          </a:xfrm>
          <a:custGeom>
            <a:avLst/>
            <a:gdLst/>
            <a:ahLst/>
            <a:cxnLst/>
            <a:rect l="l" t="t" r="r" b="b"/>
            <a:pathLst>
              <a:path w="544112" h="616558">
                <a:moveTo>
                  <a:pt x="0" y="0"/>
                </a:moveTo>
                <a:lnTo>
                  <a:pt x="544112" y="0"/>
                </a:lnTo>
                <a:lnTo>
                  <a:pt x="544112" y="616558"/>
                </a:lnTo>
                <a:lnTo>
                  <a:pt x="0" y="61655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2456961" y="7753875"/>
            <a:ext cx="1586246" cy="842906"/>
          </a:xfrm>
          <a:prstGeom prst="rect">
            <a:avLst/>
          </a:prstGeom>
        </p:spPr>
        <p:txBody>
          <a:bodyPr lIns="0" tIns="0" rIns="0" bIns="0" rtlCol="0" anchor="t">
            <a:spAutoFit/>
          </a:bodyPr>
          <a:lstStyle/>
          <a:p>
            <a:pPr algn="l">
              <a:lnSpc>
                <a:spcPts val="2660"/>
              </a:lnSpc>
            </a:pPr>
            <a:r>
              <a:rPr lang="en-US" sz="2313" dirty="0">
                <a:solidFill>
                  <a:srgbClr val="F8F1DF"/>
                </a:solidFill>
                <a:latin typeface="Poppins"/>
                <a:ea typeface="Poppins"/>
                <a:cs typeface="Poppins"/>
                <a:sym typeface="Poppins"/>
              </a:rPr>
              <a:t>Programs</a:t>
            </a:r>
          </a:p>
          <a:p>
            <a:pPr algn="l">
              <a:lnSpc>
                <a:spcPts val="3925"/>
              </a:lnSpc>
            </a:pPr>
            <a:r>
              <a:rPr lang="en-US" sz="3413" b="1" dirty="0">
                <a:solidFill>
                  <a:srgbClr val="EAC435"/>
                </a:solidFill>
                <a:latin typeface="Poppins Bold"/>
                <a:ea typeface="Poppins Bold"/>
                <a:cs typeface="Poppins Bold"/>
                <a:sym typeface="Poppins Bold"/>
              </a:rPr>
              <a:t>348</a:t>
            </a:r>
          </a:p>
        </p:txBody>
      </p:sp>
      <p:sp>
        <p:nvSpPr>
          <p:cNvPr id="14" name="TextBox 14"/>
          <p:cNvSpPr txBox="1"/>
          <p:nvPr/>
        </p:nvSpPr>
        <p:spPr>
          <a:xfrm>
            <a:off x="4971601" y="7731231"/>
            <a:ext cx="1594370" cy="842906"/>
          </a:xfrm>
          <a:prstGeom prst="rect">
            <a:avLst/>
          </a:prstGeom>
        </p:spPr>
        <p:txBody>
          <a:bodyPr lIns="0" tIns="0" rIns="0" bIns="0" rtlCol="0" anchor="t">
            <a:spAutoFit/>
          </a:bodyPr>
          <a:lstStyle/>
          <a:p>
            <a:pPr algn="l">
              <a:lnSpc>
                <a:spcPts val="2660"/>
              </a:lnSpc>
            </a:pPr>
            <a:r>
              <a:rPr lang="en-US" sz="2313" dirty="0">
                <a:solidFill>
                  <a:srgbClr val="F8F1DF"/>
                </a:solidFill>
                <a:latin typeface="Poppins"/>
                <a:ea typeface="Poppins"/>
                <a:cs typeface="Poppins"/>
                <a:sym typeface="Poppins"/>
              </a:rPr>
              <a:t>Agencies</a:t>
            </a:r>
          </a:p>
          <a:p>
            <a:pPr algn="l">
              <a:lnSpc>
                <a:spcPts val="3925"/>
              </a:lnSpc>
            </a:pPr>
            <a:r>
              <a:rPr lang="en-US" sz="3413" b="1" dirty="0">
                <a:solidFill>
                  <a:srgbClr val="EAC435"/>
                </a:solidFill>
                <a:latin typeface="Poppins Bold"/>
                <a:ea typeface="Poppins Bold"/>
                <a:cs typeface="Poppins Bold"/>
                <a:sym typeface="Poppins Bold"/>
              </a:rPr>
              <a:t>221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DB2F40046DD44B9C0AFAF3466AC0A" ma:contentTypeVersion="17" ma:contentTypeDescription="Create a new document." ma:contentTypeScope="" ma:versionID="838d34a2a5a96b466fcdf77aed08ee40">
  <xsd:schema xmlns:xsd="http://www.w3.org/2001/XMLSchema" xmlns:xs="http://www.w3.org/2001/XMLSchema" xmlns:p="http://schemas.microsoft.com/office/2006/metadata/properties" xmlns:ns2="ab3d5e18-20ff-42b7-aeea-4bbbe4e146d1" xmlns:ns3="220e8e58-85be-4bd4-9c14-013d28eb09c5" targetNamespace="http://schemas.microsoft.com/office/2006/metadata/properties" ma:root="true" ma:fieldsID="bc06981c9298e98e355d27287f37dc8e" ns2:_="" ns3:_="">
    <xsd:import namespace="ab3d5e18-20ff-42b7-aeea-4bbbe4e146d1"/>
    <xsd:import namespace="220e8e58-85be-4bd4-9c14-013d28eb09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3d5e18-20ff-42b7-aeea-4bbbe4e14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ad4c24d-f35f-4822-982d-7d9efcb0f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0e8e58-85be-4bd4-9c14-013d28eb09c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be0329a-6e0e-4e2d-96fc-d4b6fc3c8bfe}" ma:internalName="TaxCatchAll" ma:showField="CatchAllData" ma:web="220e8e58-85be-4bd4-9c14-013d28eb09c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3d5e18-20ff-42b7-aeea-4bbbe4e146d1">
      <Terms xmlns="http://schemas.microsoft.com/office/infopath/2007/PartnerControls"/>
    </lcf76f155ced4ddcb4097134ff3c332f>
    <TaxCatchAll xmlns="220e8e58-85be-4bd4-9c14-013d28eb09c5" xsi:nil="true"/>
  </documentManagement>
</p:properties>
</file>

<file path=customXml/itemProps1.xml><?xml version="1.0" encoding="utf-8"?>
<ds:datastoreItem xmlns:ds="http://schemas.openxmlformats.org/officeDocument/2006/customXml" ds:itemID="{A4522490-58F5-4255-A1C3-F965DFAC034D}"/>
</file>

<file path=customXml/itemProps2.xml><?xml version="1.0" encoding="utf-8"?>
<ds:datastoreItem xmlns:ds="http://schemas.openxmlformats.org/officeDocument/2006/customXml" ds:itemID="{F67F0236-E19A-4254-A02D-6FA25C0C8444}"/>
</file>

<file path=customXml/itemProps3.xml><?xml version="1.0" encoding="utf-8"?>
<ds:datastoreItem xmlns:ds="http://schemas.openxmlformats.org/officeDocument/2006/customXml" ds:itemID="{6949922C-C8DB-4A58-8C43-CE3E3A4ADD58}"/>
</file>

<file path=docProps/app.xml><?xml version="1.0" encoding="utf-8"?>
<Properties xmlns="http://schemas.openxmlformats.org/officeDocument/2006/extended-properties" xmlns:vt="http://schemas.openxmlformats.org/officeDocument/2006/docPropsVTypes">
  <TotalTime>2</TotalTime>
  <Words>269</Words>
  <Application>Microsoft Macintosh PowerPoint</Application>
  <PresentationFormat>Custom</PresentationFormat>
  <Paragraphs>20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Poppins Bold</vt:lpstr>
      <vt:lpstr>Red Hat Display Heavy</vt:lpstr>
      <vt:lpstr>Arial</vt:lpstr>
      <vt:lpstr>Poppins Italics</vt:lpstr>
      <vt:lpstr>Calibri</vt:lpstr>
      <vt:lpstr>Poppins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2026_The Value of Representation_Slide_Deck</dc:title>
  <cp:lastModifiedBy>Al Aldrich</cp:lastModifiedBy>
  <cp:revision>2</cp:revision>
  <dcterms:created xsi:type="dcterms:W3CDTF">2006-08-16T00:00:00Z</dcterms:created>
  <dcterms:modified xsi:type="dcterms:W3CDTF">2026-04-14T22:17:02Z</dcterms:modified>
  <dc:identifier>DAHG3YRvTFw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0x01010091FDB2F40046DD44B9C0AFAF3466AC0A</vt:lpwstr>
  </property>
</Properties>
</file>