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Lst>
  <p:sldSz cx="18288000" cy="10287000"/>
  <p:notesSz cx="6858000" cy="9144000"/>
  <p:embeddedFontLst>
    <p:embeddedFont>
      <p:font typeface="Poppins" pitchFamily="2" charset="77"/>
      <p:regular r:id="rId4"/>
      <p:bold r:id="rId5"/>
      <p:italic r:id="rId6"/>
      <p:boldItalic r:id="rId7"/>
    </p:embeddedFont>
    <p:embeddedFont>
      <p:font typeface="Poppins Bold"/>
      <p:regular r:id="rId8"/>
      <p:bold r:id="rId9"/>
    </p:embeddedFont>
    <p:embeddedFont>
      <p:font typeface="Red Hat Display Heavy" panose="02010303040201060303" pitchFamily="2" charset="0"/>
      <p:regular r:id="rId10"/>
      <p:bold r:id="rId11"/>
      <p:italic r:id="rId12"/>
      <p:boldItalic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7" autoAdjust="0"/>
    <p:restoredTop sz="94571" autoAdjust="0"/>
  </p:normalViewPr>
  <p:slideViewPr>
    <p:cSldViewPr>
      <p:cViewPr varScale="1">
        <p:scale>
          <a:sx n="73" d="100"/>
          <a:sy n="73" d="100"/>
        </p:scale>
        <p:origin x="376"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3" Type="http://schemas.openxmlformats.org/officeDocument/2006/relationships/slide" Target="slides/slide2.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viewProps" Target="viewProps.xml"/><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64631">
            <a:off x="-5452885" y="-1906178"/>
            <a:ext cx="25044049" cy="15340056"/>
          </a:xfrm>
          <a:custGeom>
            <a:avLst/>
            <a:gdLst/>
            <a:ahLst/>
            <a:cxnLst/>
            <a:rect l="l" t="t" r="r" b="b"/>
            <a:pathLst>
              <a:path w="25044049" h="15340056">
                <a:moveTo>
                  <a:pt x="0" y="0"/>
                </a:moveTo>
                <a:lnTo>
                  <a:pt x="25044050" y="0"/>
                </a:lnTo>
                <a:lnTo>
                  <a:pt x="25044050" y="15340057"/>
                </a:lnTo>
                <a:lnTo>
                  <a:pt x="0" y="15340057"/>
                </a:lnTo>
                <a:lnTo>
                  <a:pt x="0" y="0"/>
                </a:lnTo>
                <a:close/>
              </a:path>
            </a:pathLst>
          </a:custGeom>
          <a:blipFill>
            <a:blip r:embed="rId2" cstate="screen">
              <a:alphaModFix amt="72000"/>
              <a:extLst>
                <a:ext uri="{28A0092B-C50C-407E-A947-70E740481C1C}">
                  <a14:useLocalDpi xmlns:a14="http://schemas.microsoft.com/office/drawing/2010/main"/>
                </a:ext>
              </a:extLst>
            </a:blip>
            <a:stretch>
              <a:fillRect l="-1265" t="-22458" b="-38733"/>
            </a:stretch>
          </a:blipFill>
        </p:spPr>
        <p:txBody>
          <a:bodyPr/>
          <a:lstStyle/>
          <a:p>
            <a:endParaRPr lang="en-US"/>
          </a:p>
        </p:txBody>
      </p:sp>
      <p:sp>
        <p:nvSpPr>
          <p:cNvPr id="3" name="Freeform 3"/>
          <p:cNvSpPr/>
          <p:nvPr/>
        </p:nvSpPr>
        <p:spPr>
          <a:xfrm>
            <a:off x="-408129" y="-2656955"/>
            <a:ext cx="19104258" cy="14328194"/>
          </a:xfrm>
          <a:custGeom>
            <a:avLst/>
            <a:gdLst/>
            <a:ahLst/>
            <a:cxnLst/>
            <a:rect l="l" t="t" r="r" b="b"/>
            <a:pathLst>
              <a:path w="19104258" h="14328194">
                <a:moveTo>
                  <a:pt x="0" y="0"/>
                </a:moveTo>
                <a:lnTo>
                  <a:pt x="19104258" y="0"/>
                </a:lnTo>
                <a:lnTo>
                  <a:pt x="19104258" y="14328194"/>
                </a:lnTo>
                <a:lnTo>
                  <a:pt x="0" y="14328194"/>
                </a:lnTo>
                <a:lnTo>
                  <a:pt x="0" y="0"/>
                </a:lnTo>
                <a:close/>
              </a:path>
            </a:pathLst>
          </a:custGeom>
          <a:blipFill>
            <a:blip r:embed="rId3">
              <a:alphaModFix amt="10999"/>
            </a:blip>
            <a:stretch>
              <a:fillRect/>
            </a:stretch>
          </a:blipFill>
        </p:spPr>
        <p:txBody>
          <a:bodyPr/>
          <a:lstStyle/>
          <a:p>
            <a:endParaRPr lang="en-US"/>
          </a:p>
        </p:txBody>
      </p:sp>
      <p:sp>
        <p:nvSpPr>
          <p:cNvPr id="4" name="AutoShape 4"/>
          <p:cNvSpPr/>
          <p:nvPr/>
        </p:nvSpPr>
        <p:spPr>
          <a:xfrm>
            <a:off x="-882858" y="682520"/>
            <a:ext cx="20053717" cy="0"/>
          </a:xfrm>
          <a:prstGeom prst="line">
            <a:avLst/>
          </a:prstGeom>
          <a:ln w="9525" cap="flat">
            <a:solidFill>
              <a:srgbClr val="F8F1DF"/>
            </a:solidFill>
            <a:prstDash val="solid"/>
            <a:headEnd type="none" w="sm" len="sm"/>
            <a:tailEnd type="none" w="sm" len="sm"/>
          </a:ln>
        </p:spPr>
        <p:txBody>
          <a:bodyPr/>
          <a:lstStyle/>
          <a:p>
            <a:endParaRPr lang="en-US"/>
          </a:p>
        </p:txBody>
      </p:sp>
      <p:sp>
        <p:nvSpPr>
          <p:cNvPr id="5" name="Freeform 5"/>
          <p:cNvSpPr/>
          <p:nvPr/>
        </p:nvSpPr>
        <p:spPr>
          <a:xfrm>
            <a:off x="0" y="0"/>
            <a:ext cx="18532870" cy="10287000"/>
          </a:xfrm>
          <a:custGeom>
            <a:avLst/>
            <a:gdLst/>
            <a:ahLst/>
            <a:cxnLst/>
            <a:rect l="l" t="t" r="r" b="b"/>
            <a:pathLst>
              <a:path w="18532870" h="10287000">
                <a:moveTo>
                  <a:pt x="0" y="0"/>
                </a:moveTo>
                <a:lnTo>
                  <a:pt x="18532870" y="0"/>
                </a:lnTo>
                <a:lnTo>
                  <a:pt x="18532870" y="10287000"/>
                </a:lnTo>
                <a:lnTo>
                  <a:pt x="0" y="10287000"/>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US"/>
          </a:p>
        </p:txBody>
      </p:sp>
      <p:sp>
        <p:nvSpPr>
          <p:cNvPr id="6" name="TextBox 6"/>
          <p:cNvSpPr txBox="1"/>
          <p:nvPr/>
        </p:nvSpPr>
        <p:spPr>
          <a:xfrm>
            <a:off x="1028700" y="2543145"/>
            <a:ext cx="16656222" cy="5400736"/>
          </a:xfrm>
          <a:prstGeom prst="rect">
            <a:avLst/>
          </a:prstGeom>
        </p:spPr>
        <p:txBody>
          <a:bodyPr lIns="0" tIns="0" rIns="0" bIns="0" rtlCol="0" anchor="t">
            <a:spAutoFit/>
          </a:bodyPr>
          <a:lstStyle/>
          <a:p>
            <a:pPr algn="l">
              <a:lnSpc>
                <a:spcPts val="10502"/>
              </a:lnSpc>
            </a:pPr>
            <a:r>
              <a:rPr lang="en-US" sz="10502" b="1" spc="-231" dirty="0">
                <a:solidFill>
                  <a:srgbClr val="F8F1DF"/>
                </a:solidFill>
                <a:latin typeface="Red Hat Display Heavy"/>
                <a:ea typeface="Red Hat Display Heavy"/>
                <a:cs typeface="Red Hat Display Heavy"/>
                <a:sym typeface="Red Hat Display Heavy"/>
              </a:rPr>
              <a:t>WHY RENTING THROUGH AN MLS-CONNECTED PROFESSIONAL IS THE SAFEST BET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1D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850155"/>
            <a:ext cx="16230600" cy="2901414"/>
            <a:chOff x="0" y="-38100"/>
            <a:chExt cx="4204872" cy="751671"/>
          </a:xfrm>
        </p:grpSpPr>
        <p:sp>
          <p:nvSpPr>
            <p:cNvPr id="3" name="Freeform 3"/>
            <p:cNvSpPr/>
            <p:nvPr/>
          </p:nvSpPr>
          <p:spPr>
            <a:xfrm>
              <a:off x="0" y="0"/>
              <a:ext cx="4204872" cy="713571"/>
            </a:xfrm>
            <a:prstGeom prst="roundRect">
              <a:avLst>
                <a:gd name="adj" fmla="val 10283"/>
              </a:avLst>
            </a:prstGeom>
            <a:solidFill>
              <a:srgbClr val="00468B"/>
            </a:solidFill>
          </p:spPr>
          <p:txBody>
            <a:bodyPr/>
            <a:lstStyle/>
            <a:p>
              <a:endParaRPr lang="en-US"/>
            </a:p>
          </p:txBody>
        </p:sp>
        <p:sp>
          <p:nvSpPr>
            <p:cNvPr id="4" name="TextBox 4"/>
            <p:cNvSpPr txBox="1"/>
            <p:nvPr/>
          </p:nvSpPr>
          <p:spPr>
            <a:xfrm>
              <a:off x="0" y="-38100"/>
              <a:ext cx="4204872" cy="751671"/>
            </a:xfrm>
            <a:prstGeom prst="rect">
              <a:avLst/>
            </a:prstGeom>
          </p:spPr>
          <p:txBody>
            <a:bodyPr lIns="50800" tIns="50800" rIns="50800" bIns="50800" rtlCol="0" anchor="ctr"/>
            <a:lstStyle/>
            <a:p>
              <a:pPr algn="ctr">
                <a:lnSpc>
                  <a:spcPts val="1819"/>
                </a:lnSpc>
              </a:pPr>
              <a:endParaRPr/>
            </a:p>
          </p:txBody>
        </p:sp>
      </p:grpSp>
      <p:sp>
        <p:nvSpPr>
          <p:cNvPr id="5" name="TextBox 5"/>
          <p:cNvSpPr txBox="1"/>
          <p:nvPr/>
        </p:nvSpPr>
        <p:spPr>
          <a:xfrm>
            <a:off x="1558378" y="3489115"/>
            <a:ext cx="16230600" cy="356615"/>
          </a:xfrm>
          <a:prstGeom prst="rect">
            <a:avLst/>
          </a:prstGeom>
        </p:spPr>
        <p:txBody>
          <a:bodyPr lIns="0" tIns="0" rIns="0" bIns="0" rtlCol="0" anchor="t">
            <a:spAutoFit/>
          </a:bodyPr>
          <a:lstStyle/>
          <a:p>
            <a:pPr algn="l">
              <a:lnSpc>
                <a:spcPts val="2351"/>
              </a:lnSpc>
            </a:pPr>
            <a:r>
              <a:rPr lang="en-US" sz="2799" b="1" dirty="0">
                <a:solidFill>
                  <a:srgbClr val="EAC435"/>
                </a:solidFill>
                <a:latin typeface="Poppins Bold"/>
                <a:ea typeface="Poppins Bold"/>
                <a:cs typeface="Poppins Bold"/>
                <a:sym typeface="Poppins Bold"/>
              </a:rPr>
              <a:t>How I Simplify Your Rental Journey: </a:t>
            </a:r>
          </a:p>
        </p:txBody>
      </p:sp>
      <p:sp>
        <p:nvSpPr>
          <p:cNvPr id="6" name="TextBox 6"/>
          <p:cNvSpPr txBox="1"/>
          <p:nvPr/>
        </p:nvSpPr>
        <p:spPr>
          <a:xfrm>
            <a:off x="1558378" y="3921806"/>
            <a:ext cx="7204622" cy="1449051"/>
          </a:xfrm>
          <a:prstGeom prst="rect">
            <a:avLst/>
          </a:prstGeom>
        </p:spPr>
        <p:txBody>
          <a:bodyPr wrap="square" lIns="0" tIns="0" rIns="0" bIns="0" rtlCol="0" anchor="t">
            <a:spAutoFit/>
          </a:bodyPr>
          <a:lstStyle/>
          <a:p>
            <a:pPr algn="l">
              <a:lnSpc>
                <a:spcPts val="1200"/>
              </a:lnSpc>
            </a:pPr>
            <a:endParaRPr dirty="0"/>
          </a:p>
          <a:p>
            <a:pPr marL="431797" lvl="1" indent="-215899" algn="l">
              <a:lnSpc>
                <a:spcPts val="1999"/>
              </a:lnSpc>
              <a:buFont typeface="Arial"/>
              <a:buChar char="•"/>
            </a:pPr>
            <a:r>
              <a:rPr lang="en-US" sz="1999" dirty="0">
                <a:solidFill>
                  <a:srgbClr val="F8F1DF"/>
                </a:solidFill>
                <a:latin typeface="Poppins"/>
                <a:ea typeface="Poppins"/>
                <a:cs typeface="Poppins"/>
                <a:sym typeface="Poppins"/>
              </a:rPr>
              <a:t>Search a broader range of trusted, vetted rentals through CRMLS</a:t>
            </a:r>
          </a:p>
          <a:p>
            <a:pPr algn="l">
              <a:lnSpc>
                <a:spcPts val="1999"/>
              </a:lnSpc>
            </a:pPr>
            <a:endParaRPr lang="en-US" sz="1999" dirty="0">
              <a:solidFill>
                <a:srgbClr val="F8F1DF"/>
              </a:solidFill>
              <a:latin typeface="Poppins"/>
              <a:ea typeface="Poppins"/>
              <a:cs typeface="Poppins"/>
              <a:sym typeface="Poppins"/>
            </a:endParaRPr>
          </a:p>
          <a:p>
            <a:pPr marL="431797" lvl="1" indent="-215899" algn="l">
              <a:lnSpc>
                <a:spcPts val="1999"/>
              </a:lnSpc>
              <a:buFont typeface="Arial"/>
              <a:buChar char="•"/>
            </a:pPr>
            <a:r>
              <a:rPr lang="en-US" sz="1999" dirty="0">
                <a:solidFill>
                  <a:srgbClr val="F8F1DF"/>
                </a:solidFill>
                <a:latin typeface="Poppins"/>
                <a:ea typeface="Poppins"/>
                <a:cs typeface="Poppins"/>
                <a:sym typeface="Poppins"/>
              </a:rPr>
              <a:t>Handle end-to-end logistics, from scheduling viewings to final lease signing </a:t>
            </a:r>
          </a:p>
        </p:txBody>
      </p:sp>
      <p:sp>
        <p:nvSpPr>
          <p:cNvPr id="7" name="TextBox 7"/>
          <p:cNvSpPr txBox="1"/>
          <p:nvPr/>
        </p:nvSpPr>
        <p:spPr>
          <a:xfrm>
            <a:off x="9046226" y="3921806"/>
            <a:ext cx="7415483" cy="1421765"/>
          </a:xfrm>
          <a:prstGeom prst="rect">
            <a:avLst/>
          </a:prstGeom>
        </p:spPr>
        <p:txBody>
          <a:bodyPr lIns="0" tIns="0" rIns="0" bIns="0" rtlCol="0" anchor="t">
            <a:spAutoFit/>
          </a:bodyPr>
          <a:lstStyle/>
          <a:p>
            <a:pPr algn="l">
              <a:lnSpc>
                <a:spcPts val="1200"/>
              </a:lnSpc>
            </a:pPr>
            <a:endParaRPr dirty="0"/>
          </a:p>
          <a:p>
            <a:pPr marL="431797" lvl="1" indent="-215899" algn="l">
              <a:lnSpc>
                <a:spcPts val="1999"/>
              </a:lnSpc>
              <a:buFont typeface="Arial"/>
              <a:buChar char="•"/>
            </a:pPr>
            <a:r>
              <a:rPr lang="en-US" sz="1999" dirty="0">
                <a:solidFill>
                  <a:srgbClr val="F8F1DF"/>
                </a:solidFill>
                <a:latin typeface="Poppins"/>
                <a:ea typeface="Poppins"/>
                <a:cs typeface="Poppins"/>
                <a:sym typeface="Poppins"/>
              </a:rPr>
              <a:t>Use MLS data to evaluate market rates and ensure your rent is set fairly </a:t>
            </a:r>
          </a:p>
          <a:p>
            <a:pPr algn="l">
              <a:lnSpc>
                <a:spcPts val="1999"/>
              </a:lnSpc>
            </a:pPr>
            <a:endParaRPr lang="en-US" sz="1999" dirty="0">
              <a:solidFill>
                <a:srgbClr val="F8F1DF"/>
              </a:solidFill>
              <a:latin typeface="Poppins"/>
              <a:ea typeface="Poppins"/>
              <a:cs typeface="Poppins"/>
              <a:sym typeface="Poppins"/>
            </a:endParaRPr>
          </a:p>
          <a:p>
            <a:pPr marL="431797" lvl="1" indent="-215899" algn="l">
              <a:lnSpc>
                <a:spcPts val="1999"/>
              </a:lnSpc>
              <a:buFont typeface="Arial"/>
              <a:buChar char="•"/>
            </a:pPr>
            <a:r>
              <a:rPr lang="en-US" sz="1999" dirty="0">
                <a:solidFill>
                  <a:srgbClr val="F8F1DF"/>
                </a:solidFill>
                <a:latin typeface="Poppins"/>
                <a:ea typeface="Poppins"/>
                <a:cs typeface="Poppins"/>
                <a:sym typeface="Poppins"/>
              </a:rPr>
              <a:t>Ensure your lease agreement complies with up-to-date rental regulations </a:t>
            </a:r>
          </a:p>
        </p:txBody>
      </p:sp>
      <p:sp>
        <p:nvSpPr>
          <p:cNvPr id="8" name="TextBox 8"/>
          <p:cNvSpPr txBox="1"/>
          <p:nvPr/>
        </p:nvSpPr>
        <p:spPr>
          <a:xfrm>
            <a:off x="1028700" y="6267450"/>
            <a:ext cx="8877300" cy="3385479"/>
          </a:xfrm>
          <a:prstGeom prst="rect">
            <a:avLst/>
          </a:prstGeom>
        </p:spPr>
        <p:txBody>
          <a:bodyPr wrap="square" lIns="0" tIns="0" rIns="0" bIns="0" rtlCol="0" anchor="t">
            <a:spAutoFit/>
          </a:bodyPr>
          <a:lstStyle/>
          <a:p>
            <a:pPr algn="l">
              <a:lnSpc>
                <a:spcPts val="3359"/>
              </a:lnSpc>
            </a:pPr>
            <a:r>
              <a:rPr lang="en-US" sz="2799" b="1" dirty="0">
                <a:solidFill>
                  <a:srgbClr val="00468B"/>
                </a:solidFill>
                <a:latin typeface="Poppins Bold"/>
                <a:ea typeface="Poppins Bold"/>
                <a:cs typeface="Poppins Bold"/>
                <a:sym typeface="Poppins Bold"/>
              </a:rPr>
              <a:t>Fast Track Your Application and Save </a:t>
            </a:r>
          </a:p>
          <a:p>
            <a:pPr algn="l">
              <a:lnSpc>
                <a:spcPts val="1439"/>
              </a:lnSpc>
            </a:pPr>
            <a:endParaRPr lang="en-US" sz="2799" b="1" dirty="0">
              <a:solidFill>
                <a:srgbClr val="00468B"/>
              </a:solidFill>
              <a:latin typeface="Poppins Bold"/>
              <a:ea typeface="Poppins Bold"/>
              <a:cs typeface="Poppins Bold"/>
              <a:sym typeface="Poppins Bold"/>
            </a:endParaRPr>
          </a:p>
          <a:p>
            <a:pPr algn="l">
              <a:lnSpc>
                <a:spcPts val="2399"/>
              </a:lnSpc>
            </a:pPr>
            <a:r>
              <a:rPr lang="en-US" sz="1999" dirty="0">
                <a:solidFill>
                  <a:srgbClr val="000000"/>
                </a:solidFill>
                <a:latin typeface="Poppins"/>
                <a:ea typeface="Poppins"/>
                <a:cs typeface="Poppins"/>
                <a:sym typeface="Poppins"/>
              </a:rPr>
              <a:t>Searching for a rental can be not just lengthy but expensive. Using </a:t>
            </a:r>
            <a:r>
              <a:rPr lang="en-US" sz="1999" b="1" dirty="0" err="1">
                <a:solidFill>
                  <a:srgbClr val="000000"/>
                </a:solidFill>
                <a:latin typeface="Poppins Bold"/>
                <a:ea typeface="Poppins Bold"/>
                <a:cs typeface="Poppins Bold"/>
                <a:sym typeface="Poppins Bold"/>
              </a:rPr>
              <a:t>RentSpree</a:t>
            </a:r>
            <a:r>
              <a:rPr lang="en-US" sz="1999" dirty="0">
                <a:solidFill>
                  <a:srgbClr val="000000"/>
                </a:solidFill>
                <a:latin typeface="Poppins"/>
                <a:ea typeface="Poppins"/>
                <a:cs typeface="Poppins"/>
                <a:sym typeface="Poppins"/>
              </a:rPr>
              <a:t>, a complimentary tool from CRMLS, I can send a rental application link straight to your phone that will work for multiple properties. That means avoiding repeat application fees for every place you’re interested in, all while keeping your financial information safe and secure. </a:t>
            </a:r>
          </a:p>
          <a:p>
            <a:pPr algn="l">
              <a:lnSpc>
                <a:spcPts val="2399"/>
              </a:lnSpc>
            </a:pPr>
            <a:endParaRPr lang="en-US" sz="1999" dirty="0">
              <a:solidFill>
                <a:srgbClr val="000000"/>
              </a:solidFill>
              <a:latin typeface="Poppins"/>
              <a:ea typeface="Poppins"/>
              <a:cs typeface="Poppins"/>
              <a:sym typeface="Poppins"/>
            </a:endParaRPr>
          </a:p>
          <a:p>
            <a:pPr algn="l">
              <a:lnSpc>
                <a:spcPts val="2399"/>
              </a:lnSpc>
            </a:pPr>
            <a:r>
              <a:rPr lang="en-US" sz="1999" dirty="0">
                <a:solidFill>
                  <a:srgbClr val="000000"/>
                </a:solidFill>
                <a:latin typeface="Poppins"/>
                <a:ea typeface="Poppins"/>
                <a:cs typeface="Poppins"/>
                <a:sym typeface="Poppins"/>
              </a:rPr>
              <a:t>Don’t miss out on a great listing. Together, we can safely find a home you’ll love for the short term or long haul. </a:t>
            </a:r>
          </a:p>
        </p:txBody>
      </p:sp>
      <p:sp>
        <p:nvSpPr>
          <p:cNvPr id="9" name="TextBox 9"/>
          <p:cNvSpPr txBox="1"/>
          <p:nvPr/>
        </p:nvSpPr>
        <p:spPr>
          <a:xfrm>
            <a:off x="1028700" y="746489"/>
            <a:ext cx="16106872" cy="1790700"/>
          </a:xfrm>
          <a:prstGeom prst="rect">
            <a:avLst/>
          </a:prstGeom>
        </p:spPr>
        <p:txBody>
          <a:bodyPr lIns="0" tIns="0" rIns="0" bIns="0" rtlCol="0" anchor="t">
            <a:spAutoFit/>
          </a:bodyPr>
          <a:lstStyle/>
          <a:p>
            <a:pPr algn="l">
              <a:lnSpc>
                <a:spcPts val="2399"/>
              </a:lnSpc>
            </a:pPr>
            <a:r>
              <a:rPr lang="en-US" sz="1999" dirty="0">
                <a:solidFill>
                  <a:srgbClr val="000000"/>
                </a:solidFill>
                <a:latin typeface="Poppins"/>
                <a:ea typeface="Poppins"/>
                <a:cs typeface="Poppins"/>
                <a:sym typeface="Poppins"/>
              </a:rPr>
              <a:t>Looking to rent in a new community? Need special features like elevators or pet-friendly policies? Finding the right rental on your own to fit your exact needs can be daunting and time-consuming. That’s where I come in. </a:t>
            </a:r>
          </a:p>
          <a:p>
            <a:pPr algn="l">
              <a:lnSpc>
                <a:spcPts val="2399"/>
              </a:lnSpc>
            </a:pPr>
            <a:endParaRPr lang="en-US" sz="1999" dirty="0">
              <a:solidFill>
                <a:srgbClr val="000000"/>
              </a:solidFill>
              <a:latin typeface="Poppins"/>
              <a:ea typeface="Poppins"/>
              <a:cs typeface="Poppins"/>
              <a:sym typeface="Poppins"/>
            </a:endParaRPr>
          </a:p>
          <a:p>
            <a:pPr algn="l">
              <a:lnSpc>
                <a:spcPts val="2399"/>
              </a:lnSpc>
            </a:pPr>
            <a:r>
              <a:rPr lang="en-US" sz="1999" dirty="0">
                <a:solidFill>
                  <a:srgbClr val="000000"/>
                </a:solidFill>
                <a:latin typeface="Poppins"/>
                <a:ea typeface="Poppins"/>
                <a:cs typeface="Poppins"/>
                <a:sym typeface="Poppins"/>
              </a:rPr>
              <a:t>As your agent, I work with California Regional MLS, one of the largest and most distinguished multiple listing services in the country, gaining access to listing information that’s not available to the general public. I’m connected to an extensive network of brokerages full of verified rental listings so I can protect your rights and interests while saving you hassle. </a:t>
            </a:r>
          </a:p>
        </p:txBody>
      </p:sp>
      <p:sp>
        <p:nvSpPr>
          <p:cNvPr id="10" name="Freeform 10"/>
          <p:cNvSpPr/>
          <p:nvPr/>
        </p:nvSpPr>
        <p:spPr>
          <a:xfrm>
            <a:off x="10682593" y="5751570"/>
            <a:ext cx="6576707" cy="4133132"/>
          </a:xfrm>
          <a:custGeom>
            <a:avLst/>
            <a:gdLst/>
            <a:ahLst/>
            <a:cxnLst/>
            <a:rect l="l" t="t" r="r" b="b"/>
            <a:pathLst>
              <a:path w="6576707" h="4133132">
                <a:moveTo>
                  <a:pt x="0" y="0"/>
                </a:moveTo>
                <a:lnTo>
                  <a:pt x="6576707" y="0"/>
                </a:lnTo>
                <a:lnTo>
                  <a:pt x="6576707" y="4133132"/>
                </a:lnTo>
                <a:lnTo>
                  <a:pt x="0" y="4133132"/>
                </a:lnTo>
                <a:lnTo>
                  <a:pt x="0" y="0"/>
                </a:lnTo>
                <a:close/>
              </a:path>
            </a:pathLst>
          </a:custGeom>
          <a:blipFill>
            <a:blip r:embed="rId2"/>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261</Words>
  <Application>Microsoft Macintosh PowerPoint</Application>
  <PresentationFormat>Custom</PresentationFormat>
  <Paragraphs>18</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Red Hat Display Heavy</vt:lpstr>
      <vt:lpstr>Poppins Bold</vt:lpstr>
      <vt:lpstr>Calibri</vt:lpstr>
      <vt:lpstr>Poppins</vt:lpstr>
      <vt:lpstr>Arial</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2026_The_Value_of_Representation_Slide_Deck</dc:title>
  <cp:lastModifiedBy>Al Aldrich</cp:lastModifiedBy>
  <cp:revision>6</cp:revision>
  <dcterms:created xsi:type="dcterms:W3CDTF">2006-08-16T00:00:00Z</dcterms:created>
  <dcterms:modified xsi:type="dcterms:W3CDTF">2026-07-20T18:48:12Z</dcterms:modified>
  <dc:identifier>DAHG3YRvTFw</dc:identifier>
</cp:coreProperties>
</file>